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9" r:id="rId4"/>
    <p:sldId id="270" r:id="rId5"/>
    <p:sldId id="271" r:id="rId6"/>
    <p:sldId id="272" r:id="rId7"/>
    <p:sldId id="292" r:id="rId8"/>
    <p:sldId id="274" r:id="rId9"/>
    <p:sldId id="273" r:id="rId10"/>
    <p:sldId id="290" r:id="rId11"/>
    <p:sldId id="257" r:id="rId12"/>
    <p:sldId id="266" r:id="rId13"/>
    <p:sldId id="258" r:id="rId14"/>
    <p:sldId id="267" r:id="rId15"/>
    <p:sldId id="259" r:id="rId16"/>
    <p:sldId id="260" r:id="rId17"/>
    <p:sldId id="263" r:id="rId18"/>
    <p:sldId id="275" r:id="rId19"/>
    <p:sldId id="276" r:id="rId20"/>
    <p:sldId id="277" r:id="rId21"/>
    <p:sldId id="279" r:id="rId22"/>
    <p:sldId id="278" r:id="rId23"/>
    <p:sldId id="280" r:id="rId24"/>
    <p:sldId id="296" r:id="rId25"/>
    <p:sldId id="281" r:id="rId26"/>
    <p:sldId id="297" r:id="rId27"/>
    <p:sldId id="282" r:id="rId28"/>
    <p:sldId id="283" r:id="rId29"/>
    <p:sldId id="285" r:id="rId30"/>
    <p:sldId id="284" r:id="rId31"/>
    <p:sldId id="293" r:id="rId32"/>
    <p:sldId id="286" r:id="rId33"/>
    <p:sldId id="298" r:id="rId34"/>
    <p:sldId id="287" r:id="rId35"/>
    <p:sldId id="288" r:id="rId36"/>
    <p:sldId id="291" r:id="rId37"/>
    <p:sldId id="289" r:id="rId38"/>
    <p:sldId id="295"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08"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3D5DB4-C88A-4C7A-8FE8-C0894D855887}" type="doc">
      <dgm:prSet loTypeId="urn:microsoft.com/office/officeart/2005/8/layout/hList6" loCatId="list" qsTypeId="urn:microsoft.com/office/officeart/2005/8/quickstyle/simple1#1" qsCatId="simple" csTypeId="urn:microsoft.com/office/officeart/2005/8/colors/accent1_2#1" csCatId="accent1" phldr="1"/>
      <dgm:spPr/>
      <dgm:t>
        <a:bodyPr/>
        <a:lstStyle/>
        <a:p>
          <a:endParaRPr lang="en-GB"/>
        </a:p>
      </dgm:t>
    </dgm:pt>
    <dgm:pt modelId="{4CE1F82B-E6B5-4EEA-BB0E-0D523C39AEFB}">
      <dgm:prSet phldrT="[Text]"/>
      <dgm:spPr/>
      <dgm:t>
        <a:bodyPr/>
        <a:lstStyle/>
        <a:p>
          <a:r>
            <a:rPr lang="en-GB" dirty="0" smtClean="0"/>
            <a:t>1. Achievement for All Provided schools with the opportunity to reflect on how SEND is defined and understood </a:t>
          </a:r>
          <a:endParaRPr lang="en-GB" dirty="0"/>
        </a:p>
      </dgm:t>
    </dgm:pt>
    <dgm:pt modelId="{B2310544-983F-424B-97C3-4862B4519E7D}" type="parTrans" cxnId="{0BC393A0-463C-489C-8F45-1506708A2817}">
      <dgm:prSet/>
      <dgm:spPr/>
      <dgm:t>
        <a:bodyPr/>
        <a:lstStyle/>
        <a:p>
          <a:endParaRPr lang="en-GB"/>
        </a:p>
      </dgm:t>
    </dgm:pt>
    <dgm:pt modelId="{D8DCB2E4-D9F4-4C2A-8DCA-13C6A77E2EBE}" type="sibTrans" cxnId="{0BC393A0-463C-489C-8F45-1506708A2817}">
      <dgm:prSet/>
      <dgm:spPr/>
      <dgm:t>
        <a:bodyPr/>
        <a:lstStyle/>
        <a:p>
          <a:endParaRPr lang="en-GB"/>
        </a:p>
      </dgm:t>
    </dgm:pt>
    <dgm:pt modelId="{530B661E-67FF-457D-AC97-A4E853030FF9}">
      <dgm:prSet/>
      <dgm:spPr/>
      <dgm:t>
        <a:bodyPr/>
        <a:lstStyle/>
        <a:p>
          <a:r>
            <a:rPr lang="en-GB" dirty="0" smtClean="0"/>
            <a:t>2. This enabled schools to target provision more effectively and efficiently for their most vulnerable learners. </a:t>
          </a:r>
        </a:p>
      </dgm:t>
    </dgm:pt>
    <dgm:pt modelId="{F9F5BD0D-3381-4DF3-B3BA-0A38D610708E}" type="parTrans" cxnId="{C2C4E3C4-0F2B-43B2-AA89-11B124702293}">
      <dgm:prSet/>
      <dgm:spPr/>
      <dgm:t>
        <a:bodyPr/>
        <a:lstStyle/>
        <a:p>
          <a:endParaRPr lang="en-GB"/>
        </a:p>
      </dgm:t>
    </dgm:pt>
    <dgm:pt modelId="{8FC05B0B-F0B5-4957-AA9E-C0E609F380C6}" type="sibTrans" cxnId="{C2C4E3C4-0F2B-43B2-AA89-11B124702293}">
      <dgm:prSet/>
      <dgm:spPr/>
      <dgm:t>
        <a:bodyPr/>
        <a:lstStyle/>
        <a:p>
          <a:endParaRPr lang="en-GB"/>
        </a:p>
      </dgm:t>
    </dgm:pt>
    <dgm:pt modelId="{EE88B352-1EF9-4459-A4A6-3995BAF89555}">
      <dgm:prSet/>
      <dgm:spPr/>
      <dgm:t>
        <a:bodyPr/>
        <a:lstStyle/>
        <a:p>
          <a:r>
            <a:rPr lang="en-GB" dirty="0" smtClean="0"/>
            <a:t>3. Teachers’ classroom practice became more inclusive in meeting the needs of all pupils in the classroom. </a:t>
          </a:r>
        </a:p>
      </dgm:t>
    </dgm:pt>
    <dgm:pt modelId="{E9CFC702-29A9-477A-AB3C-2423E879EB9C}" type="parTrans" cxnId="{72FB6BA4-97E2-4341-892D-BEC15F0041EE}">
      <dgm:prSet/>
      <dgm:spPr/>
      <dgm:t>
        <a:bodyPr/>
        <a:lstStyle/>
        <a:p>
          <a:endParaRPr lang="en-GB"/>
        </a:p>
      </dgm:t>
    </dgm:pt>
    <dgm:pt modelId="{2BEFE2D9-BE8E-41A8-8E2E-CB1F15973B61}" type="sibTrans" cxnId="{72FB6BA4-97E2-4341-892D-BEC15F0041EE}">
      <dgm:prSet/>
      <dgm:spPr/>
      <dgm:t>
        <a:bodyPr/>
        <a:lstStyle/>
        <a:p>
          <a:endParaRPr lang="en-GB"/>
        </a:p>
      </dgm:t>
    </dgm:pt>
    <dgm:pt modelId="{E08EE022-FB42-491A-B8AD-787614FD5F60}">
      <dgm:prSet/>
      <dgm:spPr/>
      <dgm:t>
        <a:bodyPr/>
        <a:lstStyle/>
        <a:p>
          <a:r>
            <a:rPr lang="en-GB" dirty="0" smtClean="0"/>
            <a:t>4. Thus, what was required to meet the needs of certain pupils was no longer considered to be ‘different and/or additional’, as it had become embedded in everyday practice.</a:t>
          </a:r>
          <a:endParaRPr lang="en-GB" dirty="0"/>
        </a:p>
      </dgm:t>
    </dgm:pt>
    <dgm:pt modelId="{E8371AF5-9FE0-46AA-AC7E-5AC326B83A9D}" type="parTrans" cxnId="{61BEC3B0-6B5A-4824-AA1B-F6593D113BDC}">
      <dgm:prSet/>
      <dgm:spPr/>
      <dgm:t>
        <a:bodyPr/>
        <a:lstStyle/>
        <a:p>
          <a:endParaRPr lang="en-GB"/>
        </a:p>
      </dgm:t>
    </dgm:pt>
    <dgm:pt modelId="{ED4D4F69-D8F7-40CA-9758-5B1806AB44F2}" type="sibTrans" cxnId="{61BEC3B0-6B5A-4824-AA1B-F6593D113BDC}">
      <dgm:prSet/>
      <dgm:spPr/>
      <dgm:t>
        <a:bodyPr/>
        <a:lstStyle/>
        <a:p>
          <a:endParaRPr lang="en-GB"/>
        </a:p>
      </dgm:t>
    </dgm:pt>
    <dgm:pt modelId="{BEE2A49B-D179-4ED3-B985-C3648DCEEAF5}" type="pres">
      <dgm:prSet presAssocID="{0E3D5DB4-C88A-4C7A-8FE8-C0894D855887}" presName="Name0" presStyleCnt="0">
        <dgm:presLayoutVars>
          <dgm:dir/>
          <dgm:resizeHandles val="exact"/>
        </dgm:presLayoutVars>
      </dgm:prSet>
      <dgm:spPr/>
      <dgm:t>
        <a:bodyPr/>
        <a:lstStyle/>
        <a:p>
          <a:endParaRPr lang="en-GB"/>
        </a:p>
      </dgm:t>
    </dgm:pt>
    <dgm:pt modelId="{E5D10F2B-F163-4C21-94AF-6B9A2036DD41}" type="pres">
      <dgm:prSet presAssocID="{4CE1F82B-E6B5-4EEA-BB0E-0D523C39AEFB}" presName="node" presStyleLbl="node1" presStyleIdx="0" presStyleCnt="4">
        <dgm:presLayoutVars>
          <dgm:bulletEnabled val="1"/>
        </dgm:presLayoutVars>
      </dgm:prSet>
      <dgm:spPr/>
      <dgm:t>
        <a:bodyPr/>
        <a:lstStyle/>
        <a:p>
          <a:endParaRPr lang="en-GB"/>
        </a:p>
      </dgm:t>
    </dgm:pt>
    <dgm:pt modelId="{35A020BA-AD08-4D5B-B5FB-9BB4EBE1B1CA}" type="pres">
      <dgm:prSet presAssocID="{D8DCB2E4-D9F4-4C2A-8DCA-13C6A77E2EBE}" presName="sibTrans" presStyleCnt="0"/>
      <dgm:spPr/>
    </dgm:pt>
    <dgm:pt modelId="{A4F07C1B-2EE5-4744-AD64-CDEBFA94D8FA}" type="pres">
      <dgm:prSet presAssocID="{530B661E-67FF-457D-AC97-A4E853030FF9}" presName="node" presStyleLbl="node1" presStyleIdx="1" presStyleCnt="4">
        <dgm:presLayoutVars>
          <dgm:bulletEnabled val="1"/>
        </dgm:presLayoutVars>
      </dgm:prSet>
      <dgm:spPr/>
      <dgm:t>
        <a:bodyPr/>
        <a:lstStyle/>
        <a:p>
          <a:endParaRPr lang="en-GB"/>
        </a:p>
      </dgm:t>
    </dgm:pt>
    <dgm:pt modelId="{F17D692D-6D81-48E9-A2E3-ED82248186D1}" type="pres">
      <dgm:prSet presAssocID="{8FC05B0B-F0B5-4957-AA9E-C0E609F380C6}" presName="sibTrans" presStyleCnt="0"/>
      <dgm:spPr/>
    </dgm:pt>
    <dgm:pt modelId="{D58C78ED-A609-4180-B4A5-BDC7AF5C3528}" type="pres">
      <dgm:prSet presAssocID="{EE88B352-1EF9-4459-A4A6-3995BAF89555}" presName="node" presStyleLbl="node1" presStyleIdx="2" presStyleCnt="4">
        <dgm:presLayoutVars>
          <dgm:bulletEnabled val="1"/>
        </dgm:presLayoutVars>
      </dgm:prSet>
      <dgm:spPr/>
      <dgm:t>
        <a:bodyPr/>
        <a:lstStyle/>
        <a:p>
          <a:endParaRPr lang="en-GB"/>
        </a:p>
      </dgm:t>
    </dgm:pt>
    <dgm:pt modelId="{E837C40B-9A69-4443-B327-D1745AEC173B}" type="pres">
      <dgm:prSet presAssocID="{2BEFE2D9-BE8E-41A8-8E2E-CB1F15973B61}" presName="sibTrans" presStyleCnt="0"/>
      <dgm:spPr/>
    </dgm:pt>
    <dgm:pt modelId="{FC52E9FB-4D5C-49D4-93D5-53CCD966E4F6}" type="pres">
      <dgm:prSet presAssocID="{E08EE022-FB42-491A-B8AD-787614FD5F60}" presName="node" presStyleLbl="node1" presStyleIdx="3" presStyleCnt="4">
        <dgm:presLayoutVars>
          <dgm:bulletEnabled val="1"/>
        </dgm:presLayoutVars>
      </dgm:prSet>
      <dgm:spPr/>
      <dgm:t>
        <a:bodyPr/>
        <a:lstStyle/>
        <a:p>
          <a:endParaRPr lang="en-GB"/>
        </a:p>
      </dgm:t>
    </dgm:pt>
  </dgm:ptLst>
  <dgm:cxnLst>
    <dgm:cxn modelId="{C968A121-DBA7-4594-89AE-14021071A3B9}" type="presOf" srcId="{E08EE022-FB42-491A-B8AD-787614FD5F60}" destId="{FC52E9FB-4D5C-49D4-93D5-53CCD966E4F6}" srcOrd="0" destOrd="0" presId="urn:microsoft.com/office/officeart/2005/8/layout/hList6"/>
    <dgm:cxn modelId="{72FB6BA4-97E2-4341-892D-BEC15F0041EE}" srcId="{0E3D5DB4-C88A-4C7A-8FE8-C0894D855887}" destId="{EE88B352-1EF9-4459-A4A6-3995BAF89555}" srcOrd="2" destOrd="0" parTransId="{E9CFC702-29A9-477A-AB3C-2423E879EB9C}" sibTransId="{2BEFE2D9-BE8E-41A8-8E2E-CB1F15973B61}"/>
    <dgm:cxn modelId="{EDB27C47-58D1-4853-BEB6-18E7BAB77CC7}" type="presOf" srcId="{EE88B352-1EF9-4459-A4A6-3995BAF89555}" destId="{D58C78ED-A609-4180-B4A5-BDC7AF5C3528}" srcOrd="0" destOrd="0" presId="urn:microsoft.com/office/officeart/2005/8/layout/hList6"/>
    <dgm:cxn modelId="{3E853FEC-CA90-4B8A-86D0-923D7F3D327A}" type="presOf" srcId="{530B661E-67FF-457D-AC97-A4E853030FF9}" destId="{A4F07C1B-2EE5-4744-AD64-CDEBFA94D8FA}" srcOrd="0" destOrd="0" presId="urn:microsoft.com/office/officeart/2005/8/layout/hList6"/>
    <dgm:cxn modelId="{61BEC3B0-6B5A-4824-AA1B-F6593D113BDC}" srcId="{0E3D5DB4-C88A-4C7A-8FE8-C0894D855887}" destId="{E08EE022-FB42-491A-B8AD-787614FD5F60}" srcOrd="3" destOrd="0" parTransId="{E8371AF5-9FE0-46AA-AC7E-5AC326B83A9D}" sibTransId="{ED4D4F69-D8F7-40CA-9758-5B1806AB44F2}"/>
    <dgm:cxn modelId="{0BC393A0-463C-489C-8F45-1506708A2817}" srcId="{0E3D5DB4-C88A-4C7A-8FE8-C0894D855887}" destId="{4CE1F82B-E6B5-4EEA-BB0E-0D523C39AEFB}" srcOrd="0" destOrd="0" parTransId="{B2310544-983F-424B-97C3-4862B4519E7D}" sibTransId="{D8DCB2E4-D9F4-4C2A-8DCA-13C6A77E2EBE}"/>
    <dgm:cxn modelId="{C2C4E3C4-0F2B-43B2-AA89-11B124702293}" srcId="{0E3D5DB4-C88A-4C7A-8FE8-C0894D855887}" destId="{530B661E-67FF-457D-AC97-A4E853030FF9}" srcOrd="1" destOrd="0" parTransId="{F9F5BD0D-3381-4DF3-B3BA-0A38D610708E}" sibTransId="{8FC05B0B-F0B5-4957-AA9E-C0E609F380C6}"/>
    <dgm:cxn modelId="{8ABF1A9A-A97D-4199-8511-FB075834046E}" type="presOf" srcId="{0E3D5DB4-C88A-4C7A-8FE8-C0894D855887}" destId="{BEE2A49B-D179-4ED3-B985-C3648DCEEAF5}" srcOrd="0" destOrd="0" presId="urn:microsoft.com/office/officeart/2005/8/layout/hList6"/>
    <dgm:cxn modelId="{0D197EDA-7555-4A86-8E72-05B91A11F790}" type="presOf" srcId="{4CE1F82B-E6B5-4EEA-BB0E-0D523C39AEFB}" destId="{E5D10F2B-F163-4C21-94AF-6B9A2036DD41}" srcOrd="0" destOrd="0" presId="urn:microsoft.com/office/officeart/2005/8/layout/hList6"/>
    <dgm:cxn modelId="{F85C482E-0D7E-41CD-B42C-F1256756CAF4}" type="presParOf" srcId="{BEE2A49B-D179-4ED3-B985-C3648DCEEAF5}" destId="{E5D10F2B-F163-4C21-94AF-6B9A2036DD41}" srcOrd="0" destOrd="0" presId="urn:microsoft.com/office/officeart/2005/8/layout/hList6"/>
    <dgm:cxn modelId="{3D3D14DC-4F93-4859-970D-F2384F1EE484}" type="presParOf" srcId="{BEE2A49B-D179-4ED3-B985-C3648DCEEAF5}" destId="{35A020BA-AD08-4D5B-B5FB-9BB4EBE1B1CA}" srcOrd="1" destOrd="0" presId="urn:microsoft.com/office/officeart/2005/8/layout/hList6"/>
    <dgm:cxn modelId="{7451F39A-D576-4BC6-A702-127E6AEBCFB8}" type="presParOf" srcId="{BEE2A49B-D179-4ED3-B985-C3648DCEEAF5}" destId="{A4F07C1B-2EE5-4744-AD64-CDEBFA94D8FA}" srcOrd="2" destOrd="0" presId="urn:microsoft.com/office/officeart/2005/8/layout/hList6"/>
    <dgm:cxn modelId="{A831371D-2CD5-4876-B38F-5FA925462376}" type="presParOf" srcId="{BEE2A49B-D179-4ED3-B985-C3648DCEEAF5}" destId="{F17D692D-6D81-48E9-A2E3-ED82248186D1}" srcOrd="3" destOrd="0" presId="urn:microsoft.com/office/officeart/2005/8/layout/hList6"/>
    <dgm:cxn modelId="{3C7682B8-8460-40C3-8A75-309435AD5FAD}" type="presParOf" srcId="{BEE2A49B-D179-4ED3-B985-C3648DCEEAF5}" destId="{D58C78ED-A609-4180-B4A5-BDC7AF5C3528}" srcOrd="4" destOrd="0" presId="urn:microsoft.com/office/officeart/2005/8/layout/hList6"/>
    <dgm:cxn modelId="{A3526D9B-BEB4-4FF4-9564-35A8C0851393}" type="presParOf" srcId="{BEE2A49B-D179-4ED3-B985-C3648DCEEAF5}" destId="{E837C40B-9A69-4443-B327-D1745AEC173B}" srcOrd="5" destOrd="0" presId="urn:microsoft.com/office/officeart/2005/8/layout/hList6"/>
    <dgm:cxn modelId="{CF64F102-79BF-4F69-9ED0-E3CA8EDBB83D}" type="presParOf" srcId="{BEE2A49B-D179-4ED3-B985-C3648DCEEAF5}" destId="{FC52E9FB-4D5C-49D4-93D5-53CCD966E4F6}" srcOrd="6"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1221BEAD-B9F1-4E6C-9CE0-609E8620365E}" type="datetimeFigureOut">
              <a:rPr lang="en-GB"/>
              <a:pPr>
                <a:defRPr/>
              </a:pPr>
              <a:t>05/12/2011</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4A2A573-19A3-443F-9E9B-C78E2A3542D8}"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14B9B1C-0E80-45A0-AC6A-CB9681DE296E}" type="datetimeFigureOut">
              <a:rPr lang="en-GB"/>
              <a:pPr>
                <a:defRPr/>
              </a:pPr>
              <a:t>05/12/2011</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5E612CC-C0FF-4DFC-9F3D-8425E4255364}"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D5FC929-1BA3-4CA7-8839-760366458AFE}" type="datetimeFigureOut">
              <a:rPr lang="en-GB"/>
              <a:pPr>
                <a:defRPr/>
              </a:pPr>
              <a:t>05/12/2011</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84C5652-5E3F-434B-A905-B47368AC022E}"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53EA591-7FF0-4C8A-8435-A38E7DA87FA0}" type="datetimeFigureOut">
              <a:rPr lang="en-GB"/>
              <a:pPr>
                <a:defRPr/>
              </a:pPr>
              <a:t>05/12/2011</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8546C6B-AE56-412B-A2F8-DDD82DA81568}"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6551633-4BD4-4D9E-9CF8-0F6F068E957A}" type="datetimeFigureOut">
              <a:rPr lang="en-GB"/>
              <a:pPr>
                <a:defRPr/>
              </a:pPr>
              <a:t>05/12/2011</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F454C08-8C8B-4B5C-9C5E-48F6CE7139FD}"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7DF7CFB3-6446-46E3-9241-C3DC57010C6D}" type="datetimeFigureOut">
              <a:rPr lang="en-GB"/>
              <a:pPr>
                <a:defRPr/>
              </a:pPr>
              <a:t>05/12/2011</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29DDD22-4A10-4EDE-A921-213FAA75C38C}"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5884943E-7E01-4089-894D-BB3D39B7CE6F}" type="datetimeFigureOut">
              <a:rPr lang="en-GB"/>
              <a:pPr>
                <a:defRPr/>
              </a:pPr>
              <a:t>05/12/2011</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CEDE32E4-0EF2-49A7-80B3-90AE6616F2E6}"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706A434-4911-4AD3-ABCE-B1E1F135DF0A}" type="datetimeFigureOut">
              <a:rPr lang="en-GB"/>
              <a:pPr>
                <a:defRPr/>
              </a:pPr>
              <a:t>05/12/2011</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6854F45C-5CAC-42F3-BE29-64184BFD7024}"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7A4392-AC2B-479F-A529-438DFBA2B428}" type="datetimeFigureOut">
              <a:rPr lang="en-GB"/>
              <a:pPr>
                <a:defRPr/>
              </a:pPr>
              <a:t>05/12/2011</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AAC43C63-DFBC-4E82-ACD2-000C48D91DFF}"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872674-E0F2-45AD-B3FC-ACB049D2398D}" type="datetimeFigureOut">
              <a:rPr lang="en-GB"/>
              <a:pPr>
                <a:defRPr/>
              </a:pPr>
              <a:t>05/12/2011</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16637AE-0BAA-47C8-B836-5769E6496D61}"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7EE928D-2DF4-4DBB-8750-CA9465D10AD9}" type="datetimeFigureOut">
              <a:rPr lang="en-GB"/>
              <a:pPr>
                <a:defRPr/>
              </a:pPr>
              <a:t>05/12/2011</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6CD5426-0F9A-405E-9B32-C1AB3E072C94}"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B1F0862-E85D-481E-B522-BA105DACD03F}" type="datetimeFigureOut">
              <a:rPr lang="en-GB"/>
              <a:pPr>
                <a:defRPr/>
              </a:pPr>
              <a:t>05/12/2011</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0F97616-34EB-49FF-8C78-384676C279D7}"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ubtitle 2"/>
          <p:cNvSpPr>
            <a:spLocks noGrp="1"/>
          </p:cNvSpPr>
          <p:nvPr>
            <p:ph type="subTitle" idx="1"/>
          </p:nvPr>
        </p:nvSpPr>
        <p:spPr/>
        <p:txBody>
          <a:bodyPr/>
          <a:lstStyle/>
          <a:p>
            <a:r>
              <a:rPr lang="en-GB" b="1" smtClean="0">
                <a:solidFill>
                  <a:schemeClr val="tx1"/>
                </a:solidFill>
                <a:latin typeface="Arial" charset="0"/>
                <a:cs typeface="Arial" charset="0"/>
              </a:rPr>
              <a:t>Professor Sonia Blandford</a:t>
            </a:r>
          </a:p>
          <a:p>
            <a:r>
              <a:rPr lang="en-GB" b="1" smtClean="0">
                <a:solidFill>
                  <a:schemeClr val="tx1"/>
                </a:solidFill>
                <a:latin typeface="Arial" charset="0"/>
                <a:cs typeface="Arial" charset="0"/>
              </a:rPr>
              <a:t>9th December 2011</a:t>
            </a:r>
          </a:p>
        </p:txBody>
      </p:sp>
      <p:pic>
        <p:nvPicPr>
          <p:cNvPr id="13314" name="Picture 2" descr="F:\Fearn Events\Achievement for All\AFA Programme Purple.jpg"/>
          <p:cNvPicPr>
            <a:picLocks noChangeAspect="1" noChangeArrowheads="1"/>
          </p:cNvPicPr>
          <p:nvPr/>
        </p:nvPicPr>
        <p:blipFill>
          <a:blip r:embed="rId2"/>
          <a:srcRect/>
          <a:stretch>
            <a:fillRect/>
          </a:stretch>
        </p:blipFill>
        <p:spPr bwMode="auto">
          <a:xfrm>
            <a:off x="611188" y="1773238"/>
            <a:ext cx="7777162" cy="6667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b="1" dirty="0" smtClean="0">
                <a:solidFill>
                  <a:srgbClr val="0070C0"/>
                </a:solidFill>
              </a:rPr>
              <a:t>Policy: the positive impact of Achievement for All </a:t>
            </a:r>
            <a:endParaRPr lang="en-GB" b="1" dirty="0">
              <a:solidFill>
                <a:srgbClr val="0070C0"/>
              </a:solidFill>
            </a:endParaRPr>
          </a:p>
        </p:txBody>
      </p:sp>
      <p:sp>
        <p:nvSpPr>
          <p:cNvPr id="3" name="Content Placeholder 2"/>
          <p:cNvSpPr>
            <a:spLocks noGrp="1"/>
          </p:cNvSpPr>
          <p:nvPr>
            <p:ph idx="1"/>
          </p:nvPr>
        </p:nvSpPr>
        <p:spPr/>
        <p:txBody>
          <a:bodyPr rtlCol="0">
            <a:normAutofit fontScale="70000" lnSpcReduction="20000"/>
          </a:bodyPr>
          <a:lstStyle/>
          <a:p>
            <a:pPr fontAlgn="auto">
              <a:spcAft>
                <a:spcPts val="0"/>
              </a:spcAft>
              <a:buFont typeface="Arial" pitchFamily="34" charset="0"/>
              <a:buChar char="•"/>
              <a:defRPr/>
            </a:pPr>
            <a:r>
              <a:rPr lang="en-GB" b="1" i="1" dirty="0" smtClean="0">
                <a:solidFill>
                  <a:schemeClr val="accent1"/>
                </a:solidFill>
              </a:rPr>
              <a:t>Special educational needs code of practice </a:t>
            </a:r>
            <a:r>
              <a:rPr lang="en-GB" dirty="0" smtClean="0"/>
              <a:t>(DfES,2001) does not clearly define SEN leaving much open to interpretation at school level (Gibson and Blandford, 2005).</a:t>
            </a:r>
          </a:p>
          <a:p>
            <a:pPr fontAlgn="auto">
              <a:spcAft>
                <a:spcPts val="0"/>
              </a:spcAft>
              <a:buFont typeface="Arial" pitchFamily="34" charset="0"/>
              <a:buChar char="•"/>
              <a:defRPr/>
            </a:pPr>
            <a:r>
              <a:rPr lang="en-GB" b="1" dirty="0" smtClean="0">
                <a:solidFill>
                  <a:schemeClr val="accent1"/>
                </a:solidFill>
              </a:rPr>
              <a:t>Lack of definition of SEN </a:t>
            </a:r>
            <a:r>
              <a:rPr lang="en-GB" dirty="0" smtClean="0"/>
              <a:t>could attribute to the variation in the proportion of pupils identified with SEN in mainstream schools across England (DCSF, 2010)</a:t>
            </a:r>
          </a:p>
          <a:p>
            <a:pPr fontAlgn="auto">
              <a:spcAft>
                <a:spcPts val="0"/>
              </a:spcAft>
              <a:buFont typeface="Arial" pitchFamily="34" charset="0"/>
              <a:buChar char="•"/>
              <a:defRPr/>
            </a:pPr>
            <a:r>
              <a:rPr lang="en-GB" b="1" i="1" dirty="0" smtClean="0">
                <a:solidFill>
                  <a:schemeClr val="accent1"/>
                </a:solidFill>
              </a:rPr>
              <a:t>Lamb Inquiry: Special educational needs and parental confidence </a:t>
            </a:r>
            <a:r>
              <a:rPr lang="en-GB" dirty="0" smtClean="0"/>
              <a:t>(DCSF, 2009)- recommended, amongst other issues, more inclusive approach, accountability of head teachers (embedded in leadership) and increased parental voice</a:t>
            </a:r>
          </a:p>
          <a:p>
            <a:pPr fontAlgn="auto">
              <a:spcAft>
                <a:spcPts val="0"/>
              </a:spcAft>
              <a:buFont typeface="Arial" pitchFamily="34" charset="0"/>
              <a:buChar char="•"/>
              <a:defRPr/>
            </a:pPr>
            <a:r>
              <a:rPr lang="en-GB" b="1" dirty="0" smtClean="0">
                <a:solidFill>
                  <a:schemeClr val="accent1"/>
                </a:solidFill>
              </a:rPr>
              <a:t>Green Paper </a:t>
            </a:r>
            <a:r>
              <a:rPr lang="en-GB" dirty="0" smtClean="0"/>
              <a:t>(Consultation document)-</a:t>
            </a:r>
            <a:r>
              <a:rPr lang="en-GB" i="1" dirty="0" smtClean="0"/>
              <a:t>Support and Aspiration: A new approach to special educational needs and disabilities </a:t>
            </a:r>
            <a:r>
              <a:rPr lang="en-GB" dirty="0" smtClean="0"/>
              <a:t>(DfE, 2011) reflects the move away from ‘over identification’ of children and young people with SEN.</a:t>
            </a:r>
          </a:p>
          <a:p>
            <a:pPr marL="0" indent="0" fontAlgn="auto">
              <a:spcAft>
                <a:spcPts val="0"/>
              </a:spcAft>
              <a:buFont typeface="Arial" pitchFamily="34" charset="0"/>
              <a:buNone/>
              <a:defRPr/>
            </a:pPr>
            <a:r>
              <a:rPr lang="en-GB" dirty="0" smtClean="0"/>
              <a:t> </a:t>
            </a:r>
            <a:endParaRPr lang="en-GB" dirty="0"/>
          </a:p>
        </p:txBody>
      </p:sp>
      <p:pic>
        <p:nvPicPr>
          <p:cNvPr id="22531" name="Picture 2"/>
          <p:cNvPicPr>
            <a:picLocks noChangeAspect="1" noChangeArrowheads="1"/>
          </p:cNvPicPr>
          <p:nvPr/>
        </p:nvPicPr>
        <p:blipFill>
          <a:blip r:embed="rId2"/>
          <a:srcRect/>
          <a:stretch>
            <a:fillRect/>
          </a:stretch>
        </p:blipFill>
        <p:spPr bwMode="auto">
          <a:xfrm>
            <a:off x="4716463" y="6299200"/>
            <a:ext cx="3962400" cy="34131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b="1" dirty="0" smtClean="0">
                <a:solidFill>
                  <a:srgbClr val="0070C0"/>
                </a:solidFill>
              </a:rPr>
              <a:t>Achievement for All-a framework for practice</a:t>
            </a:r>
            <a:endParaRPr lang="en-GB" dirty="0">
              <a:solidFill>
                <a:srgbClr val="0070C0"/>
              </a:solidFill>
            </a:endParaRP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endParaRPr lang="en-GB" dirty="0" smtClean="0"/>
          </a:p>
          <a:p>
            <a:pPr marL="0" indent="0" fontAlgn="auto">
              <a:spcAft>
                <a:spcPts val="0"/>
              </a:spcAft>
              <a:buFont typeface="Arial" pitchFamily="34" charset="0"/>
              <a:buNone/>
              <a:defRPr/>
            </a:pPr>
            <a:r>
              <a:rPr lang="en-GB" dirty="0" smtClean="0"/>
              <a:t>Central </a:t>
            </a:r>
            <a:r>
              <a:rPr lang="en-GB" dirty="0"/>
              <a:t>to the challenge of narrowing the achievement gap for children and young people with SEND is changing </a:t>
            </a:r>
            <a:r>
              <a:rPr lang="en-GB" dirty="0" smtClean="0"/>
              <a:t>the aspirations </a:t>
            </a:r>
            <a:r>
              <a:rPr lang="en-GB" dirty="0"/>
              <a:t>and expectations held by the professionals who work with them. </a:t>
            </a:r>
          </a:p>
        </p:txBody>
      </p:sp>
      <p:pic>
        <p:nvPicPr>
          <p:cNvPr id="23555" name="Picture 2"/>
          <p:cNvPicPr>
            <a:picLocks noChangeAspect="1" noChangeArrowheads="1"/>
          </p:cNvPicPr>
          <p:nvPr/>
        </p:nvPicPr>
        <p:blipFill>
          <a:blip r:embed="rId2"/>
          <a:srcRect/>
          <a:stretch>
            <a:fillRect/>
          </a:stretch>
        </p:blipFill>
        <p:spPr bwMode="auto">
          <a:xfrm>
            <a:off x="4716463" y="6299200"/>
            <a:ext cx="3962400" cy="34131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GB" b="1" smtClean="0">
                <a:solidFill>
                  <a:srgbClr val="0070C0"/>
                </a:solidFill>
              </a:rPr>
              <a:t>Raising Aspirations</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GB" sz="2400" dirty="0">
                <a:solidFill>
                  <a:srgbClr val="0070C0"/>
                </a:solidFill>
              </a:rPr>
              <a:t>To raise aspirations </a:t>
            </a:r>
            <a:r>
              <a:rPr lang="en-GB" sz="2400" dirty="0"/>
              <a:t>there needs to be a focus on attitudes, confidence, parental aspiration, motivation and school and teacher aspiration.</a:t>
            </a:r>
          </a:p>
          <a:p>
            <a:pPr fontAlgn="auto">
              <a:spcAft>
                <a:spcPts val="0"/>
              </a:spcAft>
              <a:buFont typeface="Arial" pitchFamily="34" charset="0"/>
              <a:buChar char="•"/>
              <a:defRPr/>
            </a:pPr>
            <a:r>
              <a:rPr lang="en-GB" sz="2400" dirty="0" smtClean="0"/>
              <a:t>Help children to </a:t>
            </a:r>
            <a:r>
              <a:rPr lang="en-GB" sz="2400" dirty="0" smtClean="0">
                <a:solidFill>
                  <a:srgbClr val="0070C0"/>
                </a:solidFill>
              </a:rPr>
              <a:t>believe in themselves</a:t>
            </a:r>
            <a:r>
              <a:rPr lang="en-GB" sz="2400" dirty="0" smtClean="0"/>
              <a:t>-reflected in a </a:t>
            </a:r>
            <a:r>
              <a:rPr lang="en-GB" sz="2400" dirty="0"/>
              <a:t>‘can do’ mentality displayed when a </a:t>
            </a:r>
            <a:r>
              <a:rPr lang="en-GB" sz="2400" dirty="0" smtClean="0"/>
              <a:t>child </a:t>
            </a:r>
            <a:r>
              <a:rPr lang="en-GB" sz="2400" dirty="0"/>
              <a:t>decides to meet challenges and gain access to </a:t>
            </a:r>
            <a:r>
              <a:rPr lang="en-GB" sz="2400" dirty="0" smtClean="0"/>
              <a:t>learning</a:t>
            </a:r>
          </a:p>
          <a:p>
            <a:pPr fontAlgn="auto">
              <a:spcAft>
                <a:spcPts val="0"/>
              </a:spcAft>
              <a:buFont typeface="Arial" pitchFamily="34" charset="0"/>
              <a:buChar char="•"/>
              <a:defRPr/>
            </a:pPr>
            <a:r>
              <a:rPr lang="en-GB" sz="2400" dirty="0" smtClean="0">
                <a:solidFill>
                  <a:srgbClr val="0070C0"/>
                </a:solidFill>
              </a:rPr>
              <a:t>Pupils </a:t>
            </a:r>
            <a:r>
              <a:rPr lang="en-GB" sz="2400" dirty="0">
                <a:solidFill>
                  <a:srgbClr val="0070C0"/>
                </a:solidFill>
              </a:rPr>
              <a:t>with low aspirations do not always hold their future in high regard </a:t>
            </a:r>
            <a:r>
              <a:rPr lang="en-GB" sz="2400" dirty="0"/>
              <a:t>and may not have a vision for further education or extra-curricular activities. </a:t>
            </a:r>
            <a:endParaRPr lang="en-GB" sz="2400" dirty="0" smtClean="0"/>
          </a:p>
          <a:p>
            <a:pPr marL="0" indent="0" fontAlgn="auto">
              <a:spcAft>
                <a:spcPts val="0"/>
              </a:spcAft>
              <a:buFontTx/>
              <a:buNone/>
              <a:defRPr/>
            </a:pPr>
            <a:r>
              <a:rPr lang="en-GB" sz="2400" dirty="0" smtClean="0"/>
              <a:t>		</a:t>
            </a:r>
          </a:p>
          <a:p>
            <a:pPr marL="0" indent="0" fontAlgn="auto">
              <a:spcAft>
                <a:spcPts val="0"/>
              </a:spcAft>
              <a:buFontTx/>
              <a:buNone/>
              <a:defRPr/>
            </a:pPr>
            <a:r>
              <a:rPr lang="en-GB" sz="2400" dirty="0"/>
              <a:t>	</a:t>
            </a:r>
            <a:r>
              <a:rPr lang="en-GB" sz="2400" dirty="0" smtClean="0"/>
              <a:t>	(source: adapted from Blandford et al. 2011)</a:t>
            </a:r>
            <a:endParaRPr lang="en-GB" sz="2400" dirty="0"/>
          </a:p>
          <a:p>
            <a:pPr fontAlgn="auto">
              <a:spcAft>
                <a:spcPts val="0"/>
              </a:spcAft>
              <a:buFont typeface="Arial" pitchFamily="34" charset="0"/>
              <a:buChar char="•"/>
              <a:defRPr/>
            </a:pPr>
            <a:endParaRPr lang="en-GB" sz="2400" dirty="0"/>
          </a:p>
        </p:txBody>
      </p:sp>
      <p:pic>
        <p:nvPicPr>
          <p:cNvPr id="24579" name="Picture 2"/>
          <p:cNvPicPr>
            <a:picLocks noChangeAspect="1" noChangeArrowheads="1"/>
          </p:cNvPicPr>
          <p:nvPr/>
        </p:nvPicPr>
        <p:blipFill>
          <a:blip r:embed="rId2"/>
          <a:srcRect/>
          <a:stretch>
            <a:fillRect/>
          </a:stretch>
        </p:blipFill>
        <p:spPr bwMode="auto">
          <a:xfrm>
            <a:off x="4716463" y="6299200"/>
            <a:ext cx="3962400" cy="34131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sz="4000" b="1" dirty="0" smtClean="0">
                <a:solidFill>
                  <a:srgbClr val="0070C0"/>
                </a:solidFill>
              </a:rPr>
              <a:t>Changing school and teacher attitud</a:t>
            </a:r>
            <a:r>
              <a:rPr lang="en-GB" b="1" dirty="0" smtClean="0">
                <a:solidFill>
                  <a:srgbClr val="0070C0"/>
                </a:solidFill>
              </a:rPr>
              <a:t>es</a:t>
            </a:r>
            <a:endParaRPr lang="en-GB" b="1" dirty="0">
              <a:solidFill>
                <a:srgbClr val="0070C0"/>
              </a:solidFill>
            </a:endParaRP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endParaRPr lang="en-GB" dirty="0"/>
          </a:p>
          <a:p>
            <a:pPr marL="0" indent="0" fontAlgn="auto">
              <a:spcAft>
                <a:spcPts val="0"/>
              </a:spcAft>
              <a:buFont typeface="Arial" pitchFamily="34" charset="0"/>
              <a:buNone/>
              <a:defRPr/>
            </a:pPr>
            <a:r>
              <a:rPr lang="en-GB" i="1" dirty="0"/>
              <a:t>"It’s about saying, is this progress as good as it should be? And if it isn’t, why isn’t it? And what are we doing about it?" </a:t>
            </a:r>
            <a:r>
              <a:rPr lang="en-GB" dirty="0"/>
              <a:t>(NS Regional </a:t>
            </a:r>
            <a:r>
              <a:rPr lang="en-GB" dirty="0" smtClean="0"/>
              <a:t>Advisor) </a:t>
            </a:r>
            <a:endParaRPr lang="en-GB" dirty="0"/>
          </a:p>
        </p:txBody>
      </p:sp>
      <p:pic>
        <p:nvPicPr>
          <p:cNvPr id="25603" name="Picture 2"/>
          <p:cNvPicPr>
            <a:picLocks noChangeAspect="1" noChangeArrowheads="1"/>
          </p:cNvPicPr>
          <p:nvPr/>
        </p:nvPicPr>
        <p:blipFill>
          <a:blip r:embed="rId2"/>
          <a:srcRect/>
          <a:stretch>
            <a:fillRect/>
          </a:stretch>
        </p:blipFill>
        <p:spPr bwMode="auto">
          <a:xfrm>
            <a:off x="4716463" y="6299200"/>
            <a:ext cx="3962400" cy="34131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GB" sz="3600" b="1" smtClean="0">
                <a:solidFill>
                  <a:srgbClr val="0070C0"/>
                </a:solidFill>
              </a:rPr>
              <a:t>Focus on raising attainment=</a:t>
            </a:r>
            <a:br>
              <a:rPr lang="en-GB" sz="3600" b="1" smtClean="0">
                <a:solidFill>
                  <a:srgbClr val="0070C0"/>
                </a:solidFill>
              </a:rPr>
            </a:br>
            <a:r>
              <a:rPr lang="en-GB" sz="3600" b="1" smtClean="0">
                <a:solidFill>
                  <a:srgbClr val="0070C0"/>
                </a:solidFill>
              </a:rPr>
              <a:t>learning + attainment in the classroom</a:t>
            </a:r>
          </a:p>
        </p:txBody>
      </p:sp>
      <p:sp>
        <p:nvSpPr>
          <p:cNvPr id="3" name="Content Placeholder 2"/>
          <p:cNvSpPr>
            <a:spLocks noGrp="1"/>
          </p:cNvSpPr>
          <p:nvPr>
            <p:ph idx="1"/>
          </p:nvPr>
        </p:nvSpPr>
        <p:spPr/>
        <p:txBody>
          <a:bodyPr rtlCol="0">
            <a:normAutofit/>
          </a:bodyPr>
          <a:lstStyle/>
          <a:p>
            <a:pPr marL="0" indent="0" fontAlgn="auto">
              <a:spcAft>
                <a:spcPts val="0"/>
              </a:spcAft>
              <a:buFontTx/>
              <a:buNone/>
              <a:defRPr/>
            </a:pPr>
            <a:r>
              <a:rPr lang="en-GB" dirty="0" smtClean="0"/>
              <a:t>In practice:</a:t>
            </a:r>
          </a:p>
          <a:p>
            <a:pPr marL="0" indent="0" fontAlgn="auto">
              <a:spcAft>
                <a:spcPts val="0"/>
              </a:spcAft>
              <a:buFontTx/>
              <a:buNone/>
              <a:defRPr/>
            </a:pPr>
            <a:endParaRPr lang="en-GB" dirty="0" smtClean="0"/>
          </a:p>
          <a:p>
            <a:pPr fontAlgn="auto">
              <a:spcAft>
                <a:spcPts val="0"/>
              </a:spcAft>
              <a:buFont typeface="Arial" pitchFamily="34" charset="0"/>
              <a:buChar char="•"/>
              <a:defRPr/>
            </a:pPr>
            <a:r>
              <a:rPr lang="en-GB" dirty="0" smtClean="0"/>
              <a:t>Rigorous assessment and tracking of pupil progress</a:t>
            </a:r>
          </a:p>
          <a:p>
            <a:pPr fontAlgn="auto">
              <a:spcAft>
                <a:spcPts val="0"/>
              </a:spcAft>
              <a:buFont typeface="Arial" pitchFamily="34" charset="0"/>
              <a:buChar char="•"/>
              <a:defRPr/>
            </a:pPr>
            <a:r>
              <a:rPr lang="en-GB" dirty="0" smtClean="0"/>
              <a:t>Set challenging targets for pupils</a:t>
            </a:r>
          </a:p>
          <a:p>
            <a:pPr fontAlgn="auto">
              <a:spcAft>
                <a:spcPts val="0"/>
              </a:spcAft>
              <a:buFont typeface="Arial" pitchFamily="34" charset="0"/>
              <a:buChar char="•"/>
              <a:defRPr/>
            </a:pPr>
            <a:r>
              <a:rPr lang="en-GB" dirty="0" smtClean="0"/>
              <a:t>Interventions-where appropriate</a:t>
            </a:r>
          </a:p>
          <a:p>
            <a:pPr fontAlgn="auto">
              <a:spcAft>
                <a:spcPts val="0"/>
              </a:spcAft>
              <a:buFont typeface="Arial" pitchFamily="34" charset="0"/>
              <a:buChar char="•"/>
              <a:defRPr/>
            </a:pPr>
            <a:r>
              <a:rPr lang="en-GB" dirty="0" smtClean="0"/>
              <a:t>Improve literacy and numeracy</a:t>
            </a:r>
            <a:endParaRPr lang="en-GB" dirty="0"/>
          </a:p>
        </p:txBody>
      </p:sp>
      <p:pic>
        <p:nvPicPr>
          <p:cNvPr id="26627" name="Picture 2"/>
          <p:cNvPicPr>
            <a:picLocks noChangeAspect="1" noChangeArrowheads="1"/>
          </p:cNvPicPr>
          <p:nvPr/>
        </p:nvPicPr>
        <p:blipFill>
          <a:blip r:embed="rId2"/>
          <a:srcRect/>
          <a:stretch>
            <a:fillRect/>
          </a:stretch>
        </p:blipFill>
        <p:spPr bwMode="auto">
          <a:xfrm>
            <a:off x="4716463" y="6299200"/>
            <a:ext cx="3962400" cy="34131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b="1" dirty="0" smtClean="0">
                <a:solidFill>
                  <a:srgbClr val="0070C0"/>
                </a:solidFill>
              </a:rPr>
              <a:t>Changing teacher attitudes- a model for practice </a:t>
            </a:r>
            <a:endParaRPr lang="en-GB" b="1" dirty="0">
              <a:solidFill>
                <a:srgbClr val="0070C0"/>
              </a:solidFill>
            </a:endParaRP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GB" dirty="0" smtClean="0"/>
              <a:t>Schools question </a:t>
            </a:r>
            <a:r>
              <a:rPr lang="en-GB" dirty="0"/>
              <a:t>their monitoring, tracking and intervention for </a:t>
            </a:r>
            <a:r>
              <a:rPr lang="en-GB" dirty="0" smtClean="0"/>
              <a:t>children</a:t>
            </a:r>
          </a:p>
          <a:p>
            <a:pPr fontAlgn="auto">
              <a:spcAft>
                <a:spcPts val="0"/>
              </a:spcAft>
              <a:buFont typeface="Arial" pitchFamily="34" charset="0"/>
              <a:buChar char="•"/>
              <a:defRPr/>
            </a:pPr>
            <a:r>
              <a:rPr lang="en-GB" dirty="0" smtClean="0"/>
              <a:t>Teacher </a:t>
            </a:r>
            <a:r>
              <a:rPr lang="en-GB" dirty="0"/>
              <a:t>assessments of children’s </a:t>
            </a:r>
            <a:r>
              <a:rPr lang="en-GB" dirty="0" smtClean="0"/>
              <a:t>attainment </a:t>
            </a:r>
            <a:r>
              <a:rPr lang="en-GB" dirty="0"/>
              <a:t>in English and </a:t>
            </a:r>
            <a:r>
              <a:rPr lang="en-GB" dirty="0" smtClean="0"/>
              <a:t>Maths-an opportunity  to consider how the </a:t>
            </a:r>
            <a:r>
              <a:rPr lang="en-GB" dirty="0"/>
              <a:t>data is collected, </a:t>
            </a:r>
            <a:r>
              <a:rPr lang="en-GB" dirty="0" smtClean="0"/>
              <a:t>its </a:t>
            </a:r>
            <a:r>
              <a:rPr lang="en-GB" dirty="0"/>
              <a:t>accuracy and </a:t>
            </a:r>
            <a:r>
              <a:rPr lang="en-GB" dirty="0" smtClean="0"/>
              <a:t>reliability, </a:t>
            </a:r>
            <a:r>
              <a:rPr lang="en-GB" dirty="0"/>
              <a:t>and how it is used to set appropriate targets for children that can be supported by intervention in the classroom. </a:t>
            </a:r>
            <a:endParaRPr lang="en-GB" dirty="0" smtClean="0"/>
          </a:p>
        </p:txBody>
      </p:sp>
      <p:pic>
        <p:nvPicPr>
          <p:cNvPr id="27651" name="Picture 2"/>
          <p:cNvPicPr>
            <a:picLocks noChangeAspect="1" noChangeArrowheads="1"/>
          </p:cNvPicPr>
          <p:nvPr/>
        </p:nvPicPr>
        <p:blipFill>
          <a:blip r:embed="rId2"/>
          <a:srcRect/>
          <a:stretch>
            <a:fillRect/>
          </a:stretch>
        </p:blipFill>
        <p:spPr bwMode="auto">
          <a:xfrm>
            <a:off x="4716463" y="6299200"/>
            <a:ext cx="3962400" cy="34131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GB" b="1" smtClean="0">
                <a:solidFill>
                  <a:srgbClr val="0070C0"/>
                </a:solidFill>
              </a:rPr>
              <a:t>Identifying SEND- how accurate? </a:t>
            </a:r>
          </a:p>
        </p:txBody>
      </p:sp>
      <p:sp>
        <p:nvSpPr>
          <p:cNvPr id="3" name="Content Placeholder 2"/>
          <p:cNvSpPr>
            <a:spLocks noGrp="1"/>
          </p:cNvSpPr>
          <p:nvPr>
            <p:ph idx="1"/>
          </p:nvPr>
        </p:nvSpPr>
        <p:spPr>
          <a:xfrm>
            <a:off x="449263" y="1125538"/>
            <a:ext cx="8229600" cy="4525962"/>
          </a:xfrm>
        </p:spPr>
        <p:txBody>
          <a:bodyPr rtlCol="0">
            <a:normAutofit/>
          </a:bodyPr>
          <a:lstStyle/>
          <a:p>
            <a:pPr fontAlgn="auto">
              <a:spcAft>
                <a:spcPts val="0"/>
              </a:spcAft>
              <a:buFont typeface="Arial" pitchFamily="34" charset="0"/>
              <a:buChar char="•"/>
              <a:defRPr/>
            </a:pPr>
            <a:endParaRPr lang="en-GB" dirty="0"/>
          </a:p>
          <a:p>
            <a:pPr marL="0" indent="0" fontAlgn="auto">
              <a:spcAft>
                <a:spcPts val="0"/>
              </a:spcAft>
              <a:buFont typeface="Arial" pitchFamily="34" charset="0"/>
              <a:buNone/>
              <a:defRPr/>
            </a:pPr>
            <a:endParaRPr lang="en-GB" dirty="0" smtClean="0"/>
          </a:p>
          <a:p>
            <a:pPr marL="0" indent="0" fontAlgn="auto">
              <a:spcAft>
                <a:spcPts val="0"/>
              </a:spcAft>
              <a:buFont typeface="Arial" pitchFamily="34" charset="0"/>
              <a:buNone/>
              <a:defRPr/>
            </a:pPr>
            <a:r>
              <a:rPr lang="en-GB" dirty="0" smtClean="0"/>
              <a:t>By end of pilot- 5.6% of pupils in the target cohort were no longer considered to have SEND by their schools (the majority were previously at School Action)</a:t>
            </a:r>
          </a:p>
          <a:p>
            <a:pPr marL="0" indent="0" fontAlgn="auto">
              <a:spcAft>
                <a:spcPts val="0"/>
              </a:spcAft>
              <a:buFont typeface="Arial" pitchFamily="34" charset="0"/>
              <a:buNone/>
              <a:defRPr/>
            </a:pPr>
            <a:r>
              <a:rPr lang="en-GB" dirty="0" smtClean="0"/>
              <a:t>					</a:t>
            </a:r>
            <a:r>
              <a:rPr lang="en-GB" sz="2200" dirty="0" smtClean="0"/>
              <a:t>(Source: DfE, 2011)</a:t>
            </a:r>
          </a:p>
        </p:txBody>
      </p:sp>
      <p:pic>
        <p:nvPicPr>
          <p:cNvPr id="28675" name="Picture 2"/>
          <p:cNvPicPr>
            <a:picLocks noChangeAspect="1" noChangeArrowheads="1"/>
          </p:cNvPicPr>
          <p:nvPr/>
        </p:nvPicPr>
        <p:blipFill>
          <a:blip r:embed="rId2"/>
          <a:srcRect/>
          <a:stretch>
            <a:fillRect/>
          </a:stretch>
        </p:blipFill>
        <p:spPr bwMode="auto">
          <a:xfrm>
            <a:off x="4716463" y="6243638"/>
            <a:ext cx="3962400" cy="34131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b="1" dirty="0" smtClean="0">
                <a:solidFill>
                  <a:srgbClr val="0070C0"/>
                </a:solidFill>
              </a:rPr>
              <a:t>Possible reasons for change: a systematic approach? </a:t>
            </a:r>
            <a:r>
              <a:rPr lang="en-GB" sz="2700" dirty="0" smtClean="0">
                <a:solidFill>
                  <a:srgbClr val="0070C0"/>
                </a:solidFill>
              </a:rPr>
              <a:t>(adapted from DfE, 2011)</a:t>
            </a:r>
            <a:endParaRPr lang="en-GB" sz="2700" dirty="0">
              <a:solidFill>
                <a:srgbClr val="0070C0"/>
              </a:solidFill>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9699" name="Picture 2"/>
          <p:cNvPicPr>
            <a:picLocks noChangeAspect="1" noChangeArrowheads="1"/>
          </p:cNvPicPr>
          <p:nvPr/>
        </p:nvPicPr>
        <p:blipFill>
          <a:blip r:embed="rId7"/>
          <a:srcRect/>
          <a:stretch>
            <a:fillRect/>
          </a:stretch>
        </p:blipFill>
        <p:spPr bwMode="auto">
          <a:xfrm>
            <a:off x="4716463" y="6230938"/>
            <a:ext cx="3962400" cy="34131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b="1" dirty="0" smtClean="0">
                <a:solidFill>
                  <a:srgbClr val="0070C0"/>
                </a:solidFill>
              </a:rPr>
              <a:t>Case Study- Caludon Castle School, Coventry</a:t>
            </a:r>
            <a:endParaRPr lang="en-GB" b="1" dirty="0">
              <a:solidFill>
                <a:srgbClr val="0070C0"/>
              </a:solidFill>
            </a:endParaRP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GB" dirty="0" smtClean="0"/>
              <a:t>Caludon Castle is </a:t>
            </a:r>
            <a:r>
              <a:rPr lang="en-GB" dirty="0"/>
              <a:t>a Business and </a:t>
            </a:r>
            <a:r>
              <a:rPr lang="en-GB" dirty="0" smtClean="0"/>
              <a:t>Enterprise  </a:t>
            </a:r>
            <a:r>
              <a:rPr lang="en-GB" dirty="0"/>
              <a:t>school </a:t>
            </a:r>
            <a:r>
              <a:rPr lang="en-GB" dirty="0" smtClean="0"/>
              <a:t>with 1,525 11-18 year olds on role. </a:t>
            </a:r>
          </a:p>
          <a:p>
            <a:pPr fontAlgn="auto">
              <a:spcAft>
                <a:spcPts val="0"/>
              </a:spcAft>
              <a:buFont typeface="Arial" pitchFamily="34" charset="0"/>
              <a:buChar char="•"/>
              <a:defRPr/>
            </a:pPr>
            <a:r>
              <a:rPr lang="en-GB" dirty="0" smtClean="0"/>
              <a:t>The assistant </a:t>
            </a:r>
            <a:r>
              <a:rPr lang="en-GB" dirty="0"/>
              <a:t>head of inclusion </a:t>
            </a:r>
            <a:r>
              <a:rPr lang="en-GB" dirty="0" smtClean="0"/>
              <a:t>was chosen to </a:t>
            </a:r>
            <a:r>
              <a:rPr lang="en-GB" dirty="0"/>
              <a:t>lead Achievement for All. </a:t>
            </a:r>
            <a:endParaRPr lang="en-GB" dirty="0" smtClean="0"/>
          </a:p>
          <a:p>
            <a:pPr fontAlgn="auto">
              <a:spcAft>
                <a:spcPts val="0"/>
              </a:spcAft>
              <a:buFont typeface="Arial" pitchFamily="34" charset="0"/>
              <a:buChar char="•"/>
              <a:defRPr/>
            </a:pPr>
            <a:r>
              <a:rPr lang="en-GB" dirty="0" smtClean="0"/>
              <a:t>She </a:t>
            </a:r>
            <a:r>
              <a:rPr lang="en-GB" dirty="0"/>
              <a:t>worked closely with an English teacher to support development of wider outcomes.</a:t>
            </a:r>
          </a:p>
          <a:p>
            <a:pPr marL="0" indent="0" fontAlgn="auto">
              <a:spcAft>
                <a:spcPts val="0"/>
              </a:spcAft>
              <a:buFont typeface="Arial" pitchFamily="34" charset="0"/>
              <a:buNone/>
              <a:defRPr/>
            </a:pPr>
            <a:endParaRPr lang="en-GB" dirty="0"/>
          </a:p>
        </p:txBody>
      </p:sp>
      <p:pic>
        <p:nvPicPr>
          <p:cNvPr id="30723" name="Picture 2"/>
          <p:cNvPicPr>
            <a:picLocks noChangeAspect="1" noChangeArrowheads="1"/>
          </p:cNvPicPr>
          <p:nvPr/>
        </p:nvPicPr>
        <p:blipFill>
          <a:blip r:embed="rId2"/>
          <a:srcRect/>
          <a:stretch>
            <a:fillRect/>
          </a:stretch>
        </p:blipFill>
        <p:spPr bwMode="auto">
          <a:xfrm>
            <a:off x="4716463" y="6243638"/>
            <a:ext cx="3962400" cy="34131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GB" b="1" smtClean="0">
                <a:solidFill>
                  <a:srgbClr val="0070C0"/>
                </a:solidFill>
              </a:rPr>
              <a:t>Key challenges</a:t>
            </a:r>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r>
              <a:rPr lang="en-GB" dirty="0"/>
              <a:t>The English teacher had a year 7 class in which two Achievement for All pupils with social difficulties were identified as needing to become more independent learners. Neither pupil was involved with extra-curricular activities. Pupil A was extremely shy and reluctant to attend school. Pupil B was sociable, but lacked confidence and self-awareness.</a:t>
            </a:r>
          </a:p>
          <a:p>
            <a:pPr fontAlgn="auto">
              <a:spcAft>
                <a:spcPts val="0"/>
              </a:spcAft>
              <a:buFont typeface="Arial" pitchFamily="34" charset="0"/>
              <a:buChar char="•"/>
              <a:defRPr/>
            </a:pPr>
            <a:endParaRPr lang="en-GB" dirty="0"/>
          </a:p>
        </p:txBody>
      </p:sp>
      <p:pic>
        <p:nvPicPr>
          <p:cNvPr id="31747" name="Picture 2"/>
          <p:cNvPicPr>
            <a:picLocks noChangeAspect="1" noChangeArrowheads="1"/>
          </p:cNvPicPr>
          <p:nvPr/>
        </p:nvPicPr>
        <p:blipFill>
          <a:blip r:embed="rId2"/>
          <a:srcRect/>
          <a:stretch>
            <a:fillRect/>
          </a:stretch>
        </p:blipFill>
        <p:spPr bwMode="auto">
          <a:xfrm>
            <a:off x="4716463" y="6243638"/>
            <a:ext cx="3962400" cy="34131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341438"/>
            <a:ext cx="8229600" cy="4525962"/>
          </a:xfrm>
        </p:spPr>
        <p:txBody>
          <a:bodyPr rtlCol="0">
            <a:normAutofit/>
          </a:bodyPr>
          <a:lstStyle/>
          <a:p>
            <a:pPr marL="0" indent="0" fontAlgn="auto">
              <a:spcAft>
                <a:spcPts val="0"/>
              </a:spcAft>
              <a:buFont typeface="Arial" pitchFamily="34" charset="0"/>
              <a:buNone/>
              <a:defRPr/>
            </a:pPr>
            <a:r>
              <a:rPr lang="en-GB" b="1" dirty="0" smtClean="0">
                <a:solidFill>
                  <a:srgbClr val="0070C0"/>
                </a:solidFill>
              </a:rPr>
              <a:t>Achievement </a:t>
            </a:r>
            <a:r>
              <a:rPr lang="en-GB" b="1" dirty="0">
                <a:solidFill>
                  <a:srgbClr val="0070C0"/>
                </a:solidFill>
              </a:rPr>
              <a:t>for All </a:t>
            </a:r>
            <a:r>
              <a:rPr lang="en-GB" dirty="0" smtClean="0"/>
              <a:t>is a </a:t>
            </a:r>
            <a:r>
              <a:rPr lang="en-GB" dirty="0"/>
              <a:t>whole school </a:t>
            </a:r>
            <a:r>
              <a:rPr lang="en-GB" dirty="0" smtClean="0"/>
              <a:t>improvement framework which </a:t>
            </a:r>
            <a:r>
              <a:rPr lang="en-GB" dirty="0"/>
              <a:t>raises the </a:t>
            </a:r>
            <a:r>
              <a:rPr lang="en-GB" dirty="0" smtClean="0"/>
              <a:t>attainment </a:t>
            </a:r>
            <a:r>
              <a:rPr lang="en-GB" dirty="0"/>
              <a:t>of the 20% </a:t>
            </a:r>
            <a:r>
              <a:rPr lang="en-GB" dirty="0" smtClean="0"/>
              <a:t>vulnerable, special </a:t>
            </a:r>
            <a:r>
              <a:rPr lang="en-GB" dirty="0"/>
              <a:t>educational needs and </a:t>
            </a:r>
            <a:r>
              <a:rPr lang="en-GB" dirty="0" smtClean="0"/>
              <a:t>disabled learners</a:t>
            </a:r>
            <a:r>
              <a:rPr lang="en-GB" dirty="0"/>
              <a:t>, in partnership with schools.</a:t>
            </a:r>
          </a:p>
          <a:p>
            <a:pPr fontAlgn="auto">
              <a:spcAft>
                <a:spcPts val="0"/>
              </a:spcAft>
              <a:buFont typeface="Arial" pitchFamily="34" charset="0"/>
              <a:buChar char="•"/>
              <a:defRPr/>
            </a:pPr>
            <a:endParaRPr lang="en-GB" b="1" dirty="0"/>
          </a:p>
          <a:p>
            <a:pPr fontAlgn="auto">
              <a:spcAft>
                <a:spcPts val="0"/>
              </a:spcAft>
              <a:buFont typeface="Arial" pitchFamily="34" charset="0"/>
              <a:buChar char="•"/>
              <a:defRPr/>
            </a:pPr>
            <a:endParaRPr lang="en-GB" dirty="0"/>
          </a:p>
        </p:txBody>
      </p:sp>
      <p:pic>
        <p:nvPicPr>
          <p:cNvPr id="14338" name="Picture 2"/>
          <p:cNvPicPr>
            <a:picLocks noChangeAspect="1" noChangeArrowheads="1"/>
          </p:cNvPicPr>
          <p:nvPr/>
        </p:nvPicPr>
        <p:blipFill>
          <a:blip r:embed="rId2"/>
          <a:srcRect/>
          <a:stretch>
            <a:fillRect/>
          </a:stretch>
        </p:blipFill>
        <p:spPr bwMode="auto">
          <a:xfrm>
            <a:off x="4716463" y="6243638"/>
            <a:ext cx="3962400" cy="341312"/>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GB" smtClean="0">
                <a:solidFill>
                  <a:srgbClr val="0070C0"/>
                </a:solidFill>
              </a:rPr>
              <a:t>Approach</a:t>
            </a:r>
          </a:p>
        </p:txBody>
      </p:sp>
      <p:sp>
        <p:nvSpPr>
          <p:cNvPr id="3" name="Content Placeholder 2"/>
          <p:cNvSpPr>
            <a:spLocks noGrp="1"/>
          </p:cNvSpPr>
          <p:nvPr>
            <p:ph idx="1"/>
          </p:nvPr>
        </p:nvSpPr>
        <p:spPr/>
        <p:txBody>
          <a:bodyPr rtlCol="0">
            <a:normAutofit fontScale="77500" lnSpcReduction="20000"/>
          </a:bodyPr>
          <a:lstStyle/>
          <a:p>
            <a:pPr fontAlgn="auto">
              <a:spcAft>
                <a:spcPts val="0"/>
              </a:spcAft>
              <a:buFont typeface="Arial" pitchFamily="34" charset="0"/>
              <a:buChar char="•"/>
              <a:defRPr/>
            </a:pPr>
            <a:r>
              <a:rPr lang="en-GB" dirty="0"/>
              <a:t>The teacher initiated a faculty ambassador programme, starting </a:t>
            </a:r>
            <a:r>
              <a:rPr lang="en-GB" dirty="0" smtClean="0"/>
              <a:t>with </a:t>
            </a:r>
            <a:r>
              <a:rPr lang="en-GB" dirty="0"/>
              <a:t>English. </a:t>
            </a:r>
            <a:endParaRPr lang="en-GB" dirty="0" smtClean="0"/>
          </a:p>
          <a:p>
            <a:pPr fontAlgn="auto">
              <a:spcAft>
                <a:spcPts val="0"/>
              </a:spcAft>
              <a:buFont typeface="Arial" pitchFamily="34" charset="0"/>
              <a:buChar char="•"/>
              <a:defRPr/>
            </a:pPr>
            <a:r>
              <a:rPr lang="en-GB" dirty="0" smtClean="0"/>
              <a:t>She </a:t>
            </a:r>
            <a:r>
              <a:rPr lang="en-GB" dirty="0"/>
              <a:t>recruited for it generally but personally invited the two Achievement for All pupils to volunteer. </a:t>
            </a:r>
            <a:endParaRPr lang="en-GB" dirty="0" smtClean="0"/>
          </a:p>
          <a:p>
            <a:pPr fontAlgn="auto">
              <a:spcAft>
                <a:spcPts val="0"/>
              </a:spcAft>
              <a:buFont typeface="Arial" pitchFamily="34" charset="0"/>
              <a:buChar char="•"/>
              <a:defRPr/>
            </a:pPr>
            <a:r>
              <a:rPr lang="en-GB" dirty="0" smtClean="0"/>
              <a:t>The </a:t>
            </a:r>
            <a:r>
              <a:rPr lang="en-GB" dirty="0"/>
              <a:t>group of eight volunteers met with the teacher every two weeks for approximately half an hour to practise a range of social skills related to specific roles they would be </a:t>
            </a:r>
            <a:r>
              <a:rPr lang="en-GB" dirty="0" smtClean="0"/>
              <a:t>undertaking.</a:t>
            </a:r>
          </a:p>
          <a:p>
            <a:pPr fontAlgn="auto">
              <a:spcAft>
                <a:spcPts val="0"/>
              </a:spcAft>
              <a:buFont typeface="Arial" pitchFamily="34" charset="0"/>
              <a:buChar char="•"/>
              <a:defRPr/>
            </a:pPr>
            <a:r>
              <a:rPr lang="en-GB" dirty="0" smtClean="0"/>
              <a:t>The </a:t>
            </a:r>
            <a:r>
              <a:rPr lang="en-GB" dirty="0"/>
              <a:t>skills sessions were run by the teacher with occasional involvement from other staff. </a:t>
            </a:r>
            <a:r>
              <a:rPr lang="en-GB" dirty="0" smtClean="0"/>
              <a:t>The </a:t>
            </a:r>
            <a:r>
              <a:rPr lang="en-GB" dirty="0"/>
              <a:t>teacher was provided with a small budget to purchase badges for ambassadors to wear when in role. </a:t>
            </a:r>
            <a:r>
              <a:rPr lang="en-GB" dirty="0" smtClean="0"/>
              <a:t>Examples </a:t>
            </a:r>
            <a:r>
              <a:rPr lang="en-GB" dirty="0"/>
              <a:t>of work developed by pupils and photographs were shown. </a:t>
            </a:r>
          </a:p>
          <a:p>
            <a:pPr fontAlgn="auto">
              <a:spcAft>
                <a:spcPts val="0"/>
              </a:spcAft>
              <a:buFont typeface="Arial" pitchFamily="34" charset="0"/>
              <a:buChar char="•"/>
              <a:defRPr/>
            </a:pPr>
            <a:endParaRPr lang="en-GB" dirty="0"/>
          </a:p>
        </p:txBody>
      </p:sp>
      <p:pic>
        <p:nvPicPr>
          <p:cNvPr id="32771" name="Picture 2"/>
          <p:cNvPicPr>
            <a:picLocks noChangeAspect="1" noChangeArrowheads="1"/>
          </p:cNvPicPr>
          <p:nvPr/>
        </p:nvPicPr>
        <p:blipFill>
          <a:blip r:embed="rId2"/>
          <a:srcRect/>
          <a:stretch>
            <a:fillRect/>
          </a:stretch>
        </p:blipFill>
        <p:spPr bwMode="auto">
          <a:xfrm>
            <a:off x="4716463" y="6243638"/>
            <a:ext cx="3962400" cy="34131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GB" smtClean="0">
                <a:solidFill>
                  <a:srgbClr val="0070C0"/>
                </a:solidFill>
              </a:rPr>
              <a:t>Specific roles undertaken by pupils</a:t>
            </a:r>
          </a:p>
        </p:txBody>
      </p:sp>
      <p:sp>
        <p:nvSpPr>
          <p:cNvPr id="33794" name="Content Placeholder 2"/>
          <p:cNvSpPr>
            <a:spLocks noGrp="1"/>
          </p:cNvSpPr>
          <p:nvPr>
            <p:ph idx="1"/>
          </p:nvPr>
        </p:nvSpPr>
        <p:spPr/>
        <p:txBody>
          <a:bodyPr/>
          <a:lstStyle/>
          <a:p>
            <a:r>
              <a:rPr lang="en-GB" smtClean="0"/>
              <a:t>Meeting and greeting visitors and new pupils</a:t>
            </a:r>
          </a:p>
          <a:p>
            <a:r>
              <a:rPr lang="en-GB" smtClean="0"/>
              <a:t>Contributing to curriculum development</a:t>
            </a:r>
          </a:p>
          <a:p>
            <a:r>
              <a:rPr lang="en-GB" smtClean="0"/>
              <a:t>Carrying out observations of English lessons to provide feedback</a:t>
            </a:r>
          </a:p>
          <a:p>
            <a:r>
              <a:rPr lang="en-GB" smtClean="0"/>
              <a:t>Supporting transition for incoming year 6 pupils, including supporting a drama performance involving new parents and pupils. </a:t>
            </a:r>
          </a:p>
          <a:p>
            <a:endParaRPr lang="en-GB" smtClean="0"/>
          </a:p>
        </p:txBody>
      </p:sp>
      <p:pic>
        <p:nvPicPr>
          <p:cNvPr id="33795" name="Picture 2"/>
          <p:cNvPicPr>
            <a:picLocks noChangeAspect="1" noChangeArrowheads="1"/>
          </p:cNvPicPr>
          <p:nvPr/>
        </p:nvPicPr>
        <p:blipFill>
          <a:blip r:embed="rId2"/>
          <a:srcRect/>
          <a:stretch>
            <a:fillRect/>
          </a:stretch>
        </p:blipFill>
        <p:spPr bwMode="auto">
          <a:xfrm>
            <a:off x="4716463" y="6243638"/>
            <a:ext cx="3962400" cy="341312"/>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GB" smtClean="0">
                <a:solidFill>
                  <a:srgbClr val="0070C0"/>
                </a:solidFill>
              </a:rPr>
              <a:t>Planned outcomes for pupils</a:t>
            </a:r>
          </a:p>
        </p:txBody>
      </p:sp>
      <p:sp>
        <p:nvSpPr>
          <p:cNvPr id="34818" name="Content Placeholder 2"/>
          <p:cNvSpPr>
            <a:spLocks noGrp="1"/>
          </p:cNvSpPr>
          <p:nvPr>
            <p:ph idx="1"/>
          </p:nvPr>
        </p:nvSpPr>
        <p:spPr/>
        <p:txBody>
          <a:bodyPr/>
          <a:lstStyle/>
          <a:p>
            <a:r>
              <a:rPr lang="en-GB" smtClean="0"/>
              <a:t>Increasing pupil voice </a:t>
            </a:r>
          </a:p>
          <a:p>
            <a:r>
              <a:rPr lang="en-GB" smtClean="0"/>
              <a:t>Raise their enjoyment of school both in and out of lessons</a:t>
            </a:r>
          </a:p>
          <a:p>
            <a:r>
              <a:rPr lang="en-GB" smtClean="0"/>
              <a:t>Boost independent learning. </a:t>
            </a:r>
          </a:p>
          <a:p>
            <a:endParaRPr lang="en-GB" smtClean="0"/>
          </a:p>
        </p:txBody>
      </p:sp>
      <p:pic>
        <p:nvPicPr>
          <p:cNvPr id="34819" name="Picture 2"/>
          <p:cNvPicPr>
            <a:picLocks noChangeAspect="1" noChangeArrowheads="1"/>
          </p:cNvPicPr>
          <p:nvPr/>
        </p:nvPicPr>
        <p:blipFill>
          <a:blip r:embed="rId2"/>
          <a:srcRect/>
          <a:stretch>
            <a:fillRect/>
          </a:stretch>
        </p:blipFill>
        <p:spPr bwMode="auto">
          <a:xfrm>
            <a:off x="4716463" y="6243638"/>
            <a:ext cx="3962400" cy="34131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GB" smtClean="0">
                <a:solidFill>
                  <a:srgbClr val="0070C0"/>
                </a:solidFill>
              </a:rPr>
              <a:t>General Outcomes</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n-GB" dirty="0"/>
              <a:t>All ambassadors made vital contributions to changes and there was an increase in requests for group work and peer assessment from pupils. </a:t>
            </a:r>
            <a:endParaRPr lang="en-GB" dirty="0" smtClean="0"/>
          </a:p>
          <a:p>
            <a:pPr marL="0" indent="0" fontAlgn="auto">
              <a:spcAft>
                <a:spcPts val="0"/>
              </a:spcAft>
              <a:buFont typeface="Arial" pitchFamily="34" charset="0"/>
              <a:buNone/>
              <a:defRPr/>
            </a:pPr>
            <a:endParaRPr lang="en-GB" dirty="0"/>
          </a:p>
          <a:p>
            <a:pPr fontAlgn="auto">
              <a:spcAft>
                <a:spcPts val="0"/>
              </a:spcAft>
              <a:buFont typeface="Arial" pitchFamily="34" charset="0"/>
              <a:buChar char="•"/>
              <a:defRPr/>
            </a:pPr>
            <a:r>
              <a:rPr lang="en-GB" b="1" dirty="0"/>
              <a:t>Pupil A</a:t>
            </a:r>
            <a:r>
              <a:rPr lang="en-GB" dirty="0"/>
              <a:t> and </a:t>
            </a:r>
            <a:r>
              <a:rPr lang="en-GB" b="1" dirty="0"/>
              <a:t>pupil B</a:t>
            </a:r>
            <a:r>
              <a:rPr lang="en-GB" dirty="0"/>
              <a:t> were provided with opportunities to interact with a wider variety of adults and other pupils enabling them to </a:t>
            </a:r>
            <a:r>
              <a:rPr lang="en-GB" dirty="0" smtClean="0"/>
              <a:t>improve </a:t>
            </a:r>
            <a:r>
              <a:rPr lang="en-GB" dirty="0"/>
              <a:t>their social and communication skills</a:t>
            </a:r>
            <a:r>
              <a:rPr lang="en-GB" dirty="0" smtClean="0"/>
              <a:t>.</a:t>
            </a:r>
          </a:p>
          <a:p>
            <a:pPr marL="0" indent="0" fontAlgn="auto">
              <a:spcAft>
                <a:spcPts val="0"/>
              </a:spcAft>
              <a:buFont typeface="Arial" pitchFamily="34" charset="0"/>
              <a:buNone/>
              <a:defRPr/>
            </a:pPr>
            <a:endParaRPr lang="en-GB" dirty="0" smtClean="0"/>
          </a:p>
          <a:p>
            <a:pPr marL="0" indent="0" fontAlgn="auto">
              <a:spcAft>
                <a:spcPts val="0"/>
              </a:spcAft>
              <a:buFont typeface="Arial" pitchFamily="34" charset="0"/>
              <a:buNone/>
              <a:defRPr/>
            </a:pPr>
            <a:r>
              <a:rPr lang="en-GB" dirty="0" smtClean="0"/>
              <a:t>And:</a:t>
            </a:r>
            <a:endParaRPr lang="en-GB" dirty="0"/>
          </a:p>
        </p:txBody>
      </p:sp>
      <p:pic>
        <p:nvPicPr>
          <p:cNvPr id="35843" name="Picture 2"/>
          <p:cNvPicPr>
            <a:picLocks noChangeAspect="1" noChangeArrowheads="1"/>
          </p:cNvPicPr>
          <p:nvPr/>
        </p:nvPicPr>
        <p:blipFill>
          <a:blip r:embed="rId2"/>
          <a:srcRect/>
          <a:stretch>
            <a:fillRect/>
          </a:stretch>
        </p:blipFill>
        <p:spPr bwMode="auto">
          <a:xfrm>
            <a:off x="4716463" y="6243638"/>
            <a:ext cx="3962400" cy="341312"/>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GB" smtClean="0">
                <a:solidFill>
                  <a:srgbClr val="0070C0"/>
                </a:solidFill>
              </a:rPr>
              <a:t>One teacher wrote:</a:t>
            </a:r>
          </a:p>
        </p:txBody>
      </p:sp>
      <p:sp>
        <p:nvSpPr>
          <p:cNvPr id="36866" name="Content Placeholder 2"/>
          <p:cNvSpPr>
            <a:spLocks noGrp="1"/>
          </p:cNvSpPr>
          <p:nvPr>
            <p:ph idx="1"/>
          </p:nvPr>
        </p:nvSpPr>
        <p:spPr/>
        <p:txBody>
          <a:bodyPr/>
          <a:lstStyle/>
          <a:p>
            <a:pPr marL="0" indent="0">
              <a:buFont typeface="Arial" charset="0"/>
              <a:buNone/>
            </a:pPr>
            <a:endParaRPr lang="en-GB" smtClean="0"/>
          </a:p>
          <a:p>
            <a:pPr marL="0" indent="0">
              <a:buFont typeface="Arial" charset="0"/>
              <a:buNone/>
            </a:pPr>
            <a:r>
              <a:rPr lang="en-GB" smtClean="0"/>
              <a:t>“</a:t>
            </a:r>
            <a:r>
              <a:rPr lang="en-GB" i="1" smtClean="0"/>
              <a:t>Subject teachers have noticed an increase in confidence in lessons and report that both are more independent learners. The ambassadors are now involved in coaching other pupils from another local school who are just introducing the initiative.”</a:t>
            </a:r>
          </a:p>
        </p:txBody>
      </p:sp>
      <p:pic>
        <p:nvPicPr>
          <p:cNvPr id="36867" name="Picture 2"/>
          <p:cNvPicPr>
            <a:picLocks noChangeAspect="1" noChangeArrowheads="1"/>
          </p:cNvPicPr>
          <p:nvPr/>
        </p:nvPicPr>
        <p:blipFill>
          <a:blip r:embed="rId2"/>
          <a:srcRect/>
          <a:stretch>
            <a:fillRect/>
          </a:stretch>
        </p:blipFill>
        <p:spPr bwMode="auto">
          <a:xfrm>
            <a:off x="4716463" y="6243638"/>
            <a:ext cx="3962400" cy="34131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GB" smtClean="0">
                <a:solidFill>
                  <a:srgbClr val="0070C0"/>
                </a:solidFill>
              </a:rPr>
              <a:t>Outcomes for Pupil A</a:t>
            </a:r>
          </a:p>
        </p:txBody>
      </p:sp>
      <p:sp>
        <p:nvSpPr>
          <p:cNvPr id="3" name="Content Placeholder 2"/>
          <p:cNvSpPr>
            <a:spLocks noGrp="1"/>
          </p:cNvSpPr>
          <p:nvPr>
            <p:ph idx="1"/>
          </p:nvPr>
        </p:nvSpPr>
        <p:spPr/>
        <p:txBody>
          <a:bodyPr rtlCol="0">
            <a:normAutofit fontScale="70000" lnSpcReduction="20000"/>
          </a:bodyPr>
          <a:lstStyle/>
          <a:p>
            <a:pPr fontAlgn="auto">
              <a:spcAft>
                <a:spcPts val="0"/>
              </a:spcAft>
              <a:buFont typeface="Arial" pitchFamily="34" charset="0"/>
              <a:buChar char="•"/>
              <a:defRPr/>
            </a:pPr>
            <a:r>
              <a:rPr lang="en-GB" b="1" dirty="0" smtClean="0"/>
              <a:t>He is </a:t>
            </a:r>
            <a:r>
              <a:rPr lang="en-GB" b="1" dirty="0" smtClean="0">
                <a:solidFill>
                  <a:srgbClr val="00B0F0"/>
                </a:solidFill>
              </a:rPr>
              <a:t>willing to be in class</a:t>
            </a:r>
            <a:r>
              <a:rPr lang="en-GB" b="1" dirty="0" smtClean="0"/>
              <a:t> and spends less time being taught in isolation. </a:t>
            </a:r>
          </a:p>
          <a:p>
            <a:pPr marL="0" indent="0" fontAlgn="auto">
              <a:spcAft>
                <a:spcPts val="0"/>
              </a:spcAft>
              <a:buFont typeface="Arial" pitchFamily="34" charset="0"/>
              <a:buNone/>
              <a:defRPr/>
            </a:pPr>
            <a:endParaRPr lang="en-GB" b="1" dirty="0" smtClean="0"/>
          </a:p>
          <a:p>
            <a:pPr fontAlgn="auto">
              <a:spcAft>
                <a:spcPts val="0"/>
              </a:spcAft>
              <a:buFont typeface="Arial" pitchFamily="34" charset="0"/>
              <a:buChar char="•"/>
              <a:defRPr/>
            </a:pPr>
            <a:r>
              <a:rPr lang="en-GB" b="1" dirty="0" smtClean="0"/>
              <a:t>He is </a:t>
            </a:r>
            <a:r>
              <a:rPr lang="en-GB" b="1" dirty="0" smtClean="0">
                <a:solidFill>
                  <a:srgbClr val="00B0F0"/>
                </a:solidFill>
              </a:rPr>
              <a:t>less dependent on the support of a teaching assistant </a:t>
            </a:r>
            <a:r>
              <a:rPr lang="en-GB" b="1" dirty="0" smtClean="0"/>
              <a:t>and is managing distractions better.  </a:t>
            </a:r>
          </a:p>
          <a:p>
            <a:pPr marL="0" indent="0" fontAlgn="auto">
              <a:spcAft>
                <a:spcPts val="0"/>
              </a:spcAft>
              <a:buFont typeface="Arial" pitchFamily="34" charset="0"/>
              <a:buNone/>
              <a:defRPr/>
            </a:pPr>
            <a:endParaRPr lang="en-GB" b="1" dirty="0" smtClean="0"/>
          </a:p>
          <a:p>
            <a:pPr fontAlgn="auto">
              <a:spcAft>
                <a:spcPts val="0"/>
              </a:spcAft>
              <a:buFont typeface="Arial" pitchFamily="34" charset="0"/>
              <a:buChar char="•"/>
              <a:defRPr/>
            </a:pPr>
            <a:r>
              <a:rPr lang="en-GB" b="1" dirty="0" smtClean="0"/>
              <a:t>His </a:t>
            </a:r>
            <a:r>
              <a:rPr lang="en-GB" b="1" dirty="0" smtClean="0">
                <a:solidFill>
                  <a:srgbClr val="00B0F0"/>
                </a:solidFill>
              </a:rPr>
              <a:t>performance in drama has improved</a:t>
            </a:r>
            <a:r>
              <a:rPr lang="en-GB" b="1" dirty="0" smtClean="0"/>
              <a:t> significantly and other pupils have noticed this. </a:t>
            </a:r>
          </a:p>
          <a:p>
            <a:pPr marL="0" indent="0" fontAlgn="auto">
              <a:spcAft>
                <a:spcPts val="0"/>
              </a:spcAft>
              <a:buFont typeface="Arial" pitchFamily="34" charset="0"/>
              <a:buNone/>
              <a:defRPr/>
            </a:pPr>
            <a:endParaRPr lang="en-GB" b="1" dirty="0" smtClean="0"/>
          </a:p>
          <a:p>
            <a:pPr fontAlgn="auto">
              <a:spcAft>
                <a:spcPts val="0"/>
              </a:spcAft>
              <a:buFont typeface="Arial" pitchFamily="34" charset="0"/>
              <a:buChar char="•"/>
              <a:defRPr/>
            </a:pPr>
            <a:r>
              <a:rPr lang="en-GB" b="1" dirty="0" smtClean="0"/>
              <a:t>As a result he has </a:t>
            </a:r>
            <a:r>
              <a:rPr lang="en-GB" b="1" dirty="0" smtClean="0">
                <a:solidFill>
                  <a:srgbClr val="00B0F0"/>
                </a:solidFill>
              </a:rPr>
              <a:t>more enthusiasm for attending school </a:t>
            </a:r>
            <a:r>
              <a:rPr lang="en-GB" b="1" dirty="0" smtClean="0"/>
              <a:t>and his enjoyment of learning has increased. </a:t>
            </a:r>
          </a:p>
          <a:p>
            <a:pPr marL="0" indent="0" fontAlgn="auto">
              <a:spcAft>
                <a:spcPts val="0"/>
              </a:spcAft>
              <a:buFont typeface="Arial" pitchFamily="34" charset="0"/>
              <a:buNone/>
              <a:defRPr/>
            </a:pPr>
            <a:endParaRPr lang="en-GB" b="1" dirty="0" smtClean="0"/>
          </a:p>
          <a:p>
            <a:pPr fontAlgn="auto">
              <a:spcAft>
                <a:spcPts val="0"/>
              </a:spcAft>
              <a:buFont typeface="Arial" pitchFamily="34" charset="0"/>
              <a:buChar char="•"/>
              <a:defRPr/>
            </a:pPr>
            <a:r>
              <a:rPr lang="en-GB" b="1" dirty="0" smtClean="0"/>
              <a:t>He has </a:t>
            </a:r>
            <a:r>
              <a:rPr lang="en-GB" b="1" dirty="0" smtClean="0">
                <a:solidFill>
                  <a:srgbClr val="00B0F0"/>
                </a:solidFill>
              </a:rPr>
              <a:t>a sense of purpose </a:t>
            </a:r>
            <a:r>
              <a:rPr lang="en-GB" b="1" dirty="0" smtClean="0"/>
              <a:t>thanks to his role as ambassador. </a:t>
            </a:r>
          </a:p>
          <a:p>
            <a:pPr marL="0" indent="0" fontAlgn="auto">
              <a:spcAft>
                <a:spcPts val="0"/>
              </a:spcAft>
              <a:buFont typeface="Arial" pitchFamily="34" charset="0"/>
              <a:buNone/>
              <a:defRPr/>
            </a:pPr>
            <a:endParaRPr lang="en-GB" dirty="0" smtClean="0"/>
          </a:p>
          <a:p>
            <a:pPr fontAlgn="auto">
              <a:spcAft>
                <a:spcPts val="0"/>
              </a:spcAft>
              <a:buFont typeface="Arial" pitchFamily="34" charset="0"/>
              <a:buChar char="•"/>
              <a:defRPr/>
            </a:pPr>
            <a:endParaRPr lang="en-GB" dirty="0"/>
          </a:p>
        </p:txBody>
      </p:sp>
      <p:pic>
        <p:nvPicPr>
          <p:cNvPr id="37891" name="Picture 2"/>
          <p:cNvPicPr>
            <a:picLocks noChangeAspect="1" noChangeArrowheads="1"/>
          </p:cNvPicPr>
          <p:nvPr/>
        </p:nvPicPr>
        <p:blipFill>
          <a:blip r:embed="rId2"/>
          <a:srcRect/>
          <a:stretch>
            <a:fillRect/>
          </a:stretch>
        </p:blipFill>
        <p:spPr bwMode="auto">
          <a:xfrm>
            <a:off x="4716463" y="6243638"/>
            <a:ext cx="3962400" cy="34131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GB" smtClean="0">
                <a:solidFill>
                  <a:srgbClr val="00B0F0"/>
                </a:solidFill>
              </a:rPr>
              <a:t>And, he confidently reports:</a:t>
            </a:r>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r>
              <a:rPr lang="en-GB" dirty="0" smtClean="0"/>
              <a:t>  </a:t>
            </a:r>
            <a:r>
              <a:rPr lang="en-GB" b="1" dirty="0" smtClean="0"/>
              <a:t>‘</a:t>
            </a:r>
            <a:r>
              <a:rPr lang="en-GB" i="1" dirty="0" smtClean="0"/>
              <a:t>At the start of the year I had no reason to come to school. I didn’t like it. But then once I was asked to come into the English ambassadors I got more confident and was coming nearly every day’</a:t>
            </a:r>
            <a:r>
              <a:rPr lang="en-GB" dirty="0" smtClean="0"/>
              <a:t>.</a:t>
            </a:r>
          </a:p>
          <a:p>
            <a:pPr fontAlgn="auto">
              <a:spcAft>
                <a:spcPts val="0"/>
              </a:spcAft>
              <a:buFont typeface="Arial" pitchFamily="34" charset="0"/>
              <a:buChar char="•"/>
              <a:defRPr/>
            </a:pPr>
            <a:endParaRPr lang="en-GB" dirty="0"/>
          </a:p>
        </p:txBody>
      </p:sp>
      <p:pic>
        <p:nvPicPr>
          <p:cNvPr id="38915" name="Picture 2"/>
          <p:cNvPicPr>
            <a:picLocks noChangeAspect="1" noChangeArrowheads="1"/>
          </p:cNvPicPr>
          <p:nvPr/>
        </p:nvPicPr>
        <p:blipFill>
          <a:blip r:embed="rId2"/>
          <a:srcRect/>
          <a:stretch>
            <a:fillRect/>
          </a:stretch>
        </p:blipFill>
        <p:spPr bwMode="auto">
          <a:xfrm>
            <a:off x="4716463" y="6243638"/>
            <a:ext cx="3962400" cy="341312"/>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GB" smtClean="0">
                <a:solidFill>
                  <a:srgbClr val="0070C0"/>
                </a:solidFill>
              </a:rPr>
              <a:t>Outcomes for Pupil B</a:t>
            </a:r>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r>
              <a:rPr lang="en-GB" b="1" dirty="0" smtClean="0">
                <a:solidFill>
                  <a:srgbClr val="0070C0"/>
                </a:solidFill>
              </a:rPr>
              <a:t>Pupil B</a:t>
            </a:r>
            <a:r>
              <a:rPr lang="en-GB" dirty="0" smtClean="0"/>
              <a:t> has become more aware of herself in social situations. From September to July she exceeded her target grades in English and has since become more reflective as a learner. She feels a sense of pride and responsibility drawn from her position as a faculty ambassador, noting that it makes her feel important as she represents the whole year group in English.</a:t>
            </a:r>
          </a:p>
          <a:p>
            <a:pPr fontAlgn="auto">
              <a:spcAft>
                <a:spcPts val="0"/>
              </a:spcAft>
              <a:buFont typeface="Arial" pitchFamily="34" charset="0"/>
              <a:buChar char="•"/>
              <a:defRPr/>
            </a:pPr>
            <a:endParaRPr lang="en-GB" dirty="0"/>
          </a:p>
        </p:txBody>
      </p:sp>
      <p:pic>
        <p:nvPicPr>
          <p:cNvPr id="39939" name="Picture 2"/>
          <p:cNvPicPr>
            <a:picLocks noChangeAspect="1" noChangeArrowheads="1"/>
          </p:cNvPicPr>
          <p:nvPr/>
        </p:nvPicPr>
        <p:blipFill>
          <a:blip r:embed="rId2"/>
          <a:srcRect/>
          <a:stretch>
            <a:fillRect/>
          </a:stretch>
        </p:blipFill>
        <p:spPr bwMode="auto">
          <a:xfrm>
            <a:off x="4716463" y="6243638"/>
            <a:ext cx="3962400" cy="341312"/>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GB" smtClean="0">
                <a:solidFill>
                  <a:srgbClr val="0070C0"/>
                </a:solidFill>
              </a:rPr>
              <a:t>Key learning points</a:t>
            </a:r>
          </a:p>
        </p:txBody>
      </p:sp>
      <p:sp>
        <p:nvSpPr>
          <p:cNvPr id="40962" name="Content Placeholder 2"/>
          <p:cNvSpPr>
            <a:spLocks noGrp="1"/>
          </p:cNvSpPr>
          <p:nvPr>
            <p:ph idx="1"/>
          </p:nvPr>
        </p:nvSpPr>
        <p:spPr/>
        <p:txBody>
          <a:bodyPr/>
          <a:lstStyle/>
          <a:p>
            <a:r>
              <a:rPr lang="en-GB" smtClean="0"/>
              <a:t>Start with a small group and include the Achievement for All focus pupils amongst them to develop inclusion and detract from the SEND stigma. </a:t>
            </a:r>
          </a:p>
          <a:p>
            <a:r>
              <a:rPr lang="en-GB" smtClean="0"/>
              <a:t>Try to use ambassadors of a previous cohort to support new ones. </a:t>
            </a:r>
          </a:p>
          <a:p>
            <a:r>
              <a:rPr lang="en-GB" smtClean="0"/>
              <a:t>Share the successes of the pupils with other members of staff and parents.</a:t>
            </a:r>
          </a:p>
          <a:p>
            <a:endParaRPr lang="en-GB" smtClean="0"/>
          </a:p>
        </p:txBody>
      </p:sp>
      <p:pic>
        <p:nvPicPr>
          <p:cNvPr id="40963" name="Picture 2"/>
          <p:cNvPicPr>
            <a:picLocks noChangeAspect="1" noChangeArrowheads="1"/>
          </p:cNvPicPr>
          <p:nvPr/>
        </p:nvPicPr>
        <p:blipFill>
          <a:blip r:embed="rId2"/>
          <a:srcRect/>
          <a:stretch>
            <a:fillRect/>
          </a:stretch>
        </p:blipFill>
        <p:spPr bwMode="auto">
          <a:xfrm>
            <a:off x="4716463" y="6243638"/>
            <a:ext cx="3962400" cy="341312"/>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b="1" dirty="0" smtClean="0">
                <a:solidFill>
                  <a:srgbClr val="0070C0"/>
                </a:solidFill>
              </a:rPr>
              <a:t>Staff say Achievement for All is not just another initiative</a:t>
            </a:r>
            <a:endParaRPr lang="en-GB" b="1" dirty="0">
              <a:solidFill>
                <a:srgbClr val="0070C0"/>
              </a:solidFill>
            </a:endParaRPr>
          </a:p>
        </p:txBody>
      </p:sp>
      <p:sp>
        <p:nvSpPr>
          <p:cNvPr id="4" name="Content Placeholder 3"/>
          <p:cNvSpPr>
            <a:spLocks noGrp="1"/>
          </p:cNvSpPr>
          <p:nvPr>
            <p:ph sz="half" idx="2"/>
          </p:nvPr>
        </p:nvSpPr>
        <p:spPr>
          <a:xfrm>
            <a:off x="5219700" y="1989138"/>
            <a:ext cx="4038600" cy="4525962"/>
          </a:xfrm>
        </p:spPr>
        <p:txBody>
          <a:bodyPr rtlCol="0">
            <a:normAutofit fontScale="92500" lnSpcReduction="10000"/>
          </a:bodyPr>
          <a:lstStyle/>
          <a:p>
            <a:pPr marL="0" indent="0" fontAlgn="auto">
              <a:spcAft>
                <a:spcPts val="0"/>
              </a:spcAft>
              <a:buFont typeface="Arial" pitchFamily="34" charset="0"/>
              <a:buNone/>
              <a:defRPr/>
            </a:pPr>
            <a:r>
              <a:rPr lang="en-GB" dirty="0" smtClean="0"/>
              <a:t>‘this one we can tailor very specifically, so we’re looking at it in a very different light. And for once we actually felt this is something we can see will make a difference with the children and we’re not doing it just because we are told this is what we have to do’       </a:t>
            </a:r>
          </a:p>
          <a:p>
            <a:pPr marL="0" indent="0" fontAlgn="auto">
              <a:spcAft>
                <a:spcPts val="0"/>
              </a:spcAft>
              <a:buFont typeface="Arial" pitchFamily="34" charset="0"/>
              <a:buNone/>
              <a:defRPr/>
            </a:pPr>
            <a:r>
              <a:rPr lang="en-GB" dirty="0" smtClean="0"/>
              <a:t>(School 11, LA F)</a:t>
            </a:r>
            <a:endParaRPr lang="en-GB" dirty="0"/>
          </a:p>
        </p:txBody>
      </p:sp>
      <p:pic>
        <p:nvPicPr>
          <p:cNvPr id="41987" name="Picture 2"/>
          <p:cNvPicPr>
            <a:picLocks noChangeAspect="1" noChangeArrowheads="1"/>
          </p:cNvPicPr>
          <p:nvPr/>
        </p:nvPicPr>
        <p:blipFill>
          <a:blip r:embed="rId2"/>
          <a:srcRect/>
          <a:stretch>
            <a:fillRect/>
          </a:stretch>
        </p:blipFill>
        <p:spPr bwMode="auto">
          <a:xfrm>
            <a:off x="4716463" y="6299200"/>
            <a:ext cx="3962400" cy="341313"/>
          </a:xfrm>
          <a:prstGeom prst="rect">
            <a:avLst/>
          </a:prstGeom>
          <a:noFill/>
          <a:ln w="9525">
            <a:noFill/>
            <a:miter lim="800000"/>
            <a:headEnd/>
            <a:tailEnd/>
          </a:ln>
        </p:spPr>
      </p:pic>
      <p:pic>
        <p:nvPicPr>
          <p:cNvPr id="41988" name="Picture 2"/>
          <p:cNvPicPr>
            <a:picLocks noGrp="1" noChangeAspect="1" noChangeArrowheads="1"/>
          </p:cNvPicPr>
          <p:nvPr>
            <p:ph sz="half" idx="1"/>
          </p:nvPr>
        </p:nvPicPr>
        <p:blipFill>
          <a:blip r:embed="rId3"/>
          <a:srcRect/>
          <a:stretch>
            <a:fillRect/>
          </a:stretch>
        </p:blipFill>
        <p:spPr>
          <a:xfrm>
            <a:off x="107950" y="1916113"/>
            <a:ext cx="5040313" cy="4383087"/>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2"/>
          <p:cNvSpPr>
            <a:spLocks noGrp="1"/>
          </p:cNvSpPr>
          <p:nvPr>
            <p:ph idx="1"/>
          </p:nvPr>
        </p:nvSpPr>
        <p:spPr>
          <a:xfrm>
            <a:off x="971550" y="738188"/>
            <a:ext cx="6491288" cy="5505450"/>
          </a:xfrm>
        </p:spPr>
        <p:txBody>
          <a:bodyPr/>
          <a:lstStyle/>
          <a:p>
            <a:pPr marL="0" indent="0">
              <a:buFont typeface="Arial" charset="0"/>
              <a:buNone/>
            </a:pPr>
            <a:endParaRPr lang="en-GB" smtClean="0"/>
          </a:p>
          <a:p>
            <a:pPr marL="0" indent="0">
              <a:buFont typeface="Arial" charset="0"/>
              <a:buNone/>
            </a:pPr>
            <a:r>
              <a:rPr lang="en-GB" smtClean="0"/>
              <a:t>By focussing on outcomes rather than processes, </a:t>
            </a:r>
            <a:r>
              <a:rPr lang="en-GB" b="1" smtClean="0">
                <a:solidFill>
                  <a:srgbClr val="0070C0"/>
                </a:solidFill>
              </a:rPr>
              <a:t>Achievement for All </a:t>
            </a:r>
            <a:r>
              <a:rPr lang="en-GB" smtClean="0"/>
              <a:t>builds on current school systems and further develops the good practice that many schools already model.</a:t>
            </a:r>
          </a:p>
        </p:txBody>
      </p:sp>
      <p:pic>
        <p:nvPicPr>
          <p:cNvPr id="15362" name="Picture 2"/>
          <p:cNvPicPr>
            <a:picLocks noChangeAspect="1" noChangeArrowheads="1"/>
          </p:cNvPicPr>
          <p:nvPr/>
        </p:nvPicPr>
        <p:blipFill>
          <a:blip r:embed="rId2"/>
          <a:srcRect/>
          <a:stretch>
            <a:fillRect/>
          </a:stretch>
        </p:blipFill>
        <p:spPr bwMode="auto">
          <a:xfrm>
            <a:off x="4716463" y="6243638"/>
            <a:ext cx="3962400" cy="341312"/>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GB" sz="2800" b="1" smtClean="0">
                <a:solidFill>
                  <a:schemeClr val="accent1"/>
                </a:solidFill>
              </a:rPr>
              <a:t>Other key findings from the national evaluation:  Progress in English and Maths (DfE,Nov 2011)</a:t>
            </a:r>
          </a:p>
        </p:txBody>
      </p:sp>
      <p:sp>
        <p:nvSpPr>
          <p:cNvPr id="3" name="Content Placeholder 2"/>
          <p:cNvSpPr>
            <a:spLocks noGrp="1"/>
          </p:cNvSpPr>
          <p:nvPr>
            <p:ph idx="1"/>
          </p:nvPr>
        </p:nvSpPr>
        <p:spPr/>
        <p:txBody>
          <a:bodyPr rtlCol="0">
            <a:normAutofit fontScale="70000" lnSpcReduction="20000"/>
          </a:bodyPr>
          <a:lstStyle/>
          <a:p>
            <a:pPr fontAlgn="auto">
              <a:spcAft>
                <a:spcPts val="0"/>
              </a:spcAft>
              <a:buFont typeface="Arial" pitchFamily="34" charset="0"/>
              <a:buChar char="•"/>
              <a:defRPr/>
            </a:pPr>
            <a:r>
              <a:rPr lang="en-GB" dirty="0"/>
              <a:t> </a:t>
            </a:r>
            <a:r>
              <a:rPr lang="en-GB" b="1" dirty="0" smtClean="0">
                <a:solidFill>
                  <a:schemeClr val="accent1"/>
                </a:solidFill>
              </a:rPr>
              <a:t>37</a:t>
            </a:r>
            <a:r>
              <a:rPr lang="en-GB" b="1" dirty="0">
                <a:solidFill>
                  <a:schemeClr val="accent1"/>
                </a:solidFill>
              </a:rPr>
              <a:t>% of SEND pupils</a:t>
            </a:r>
            <a:r>
              <a:rPr lang="en-GB" dirty="0"/>
              <a:t> </a:t>
            </a:r>
            <a:r>
              <a:rPr lang="en-GB" b="1" dirty="0">
                <a:solidFill>
                  <a:schemeClr val="accent1"/>
                </a:solidFill>
              </a:rPr>
              <a:t>in Achievement for All pilot schools achieved or exceeded expected levels of progress in English compared to ALL pupils nationally.</a:t>
            </a:r>
          </a:p>
          <a:p>
            <a:pPr fontAlgn="auto">
              <a:spcAft>
                <a:spcPts val="0"/>
              </a:spcAft>
              <a:buFont typeface="Arial" pitchFamily="34" charset="0"/>
              <a:buChar char="•"/>
              <a:defRPr/>
            </a:pPr>
            <a:r>
              <a:rPr lang="en-GB" b="1" dirty="0" smtClean="0"/>
              <a:t>ALL </a:t>
            </a:r>
            <a:r>
              <a:rPr lang="en-GB" b="1" dirty="0"/>
              <a:t>pupils with SEND</a:t>
            </a:r>
            <a:r>
              <a:rPr lang="en-GB" dirty="0"/>
              <a:t> in Achievement for All pilot schools made significantly better progress in English than pupils with SEND nationally. </a:t>
            </a:r>
            <a:endParaRPr lang="en-GB" dirty="0" smtClean="0"/>
          </a:p>
          <a:p>
            <a:pPr fontAlgn="auto">
              <a:spcAft>
                <a:spcPts val="0"/>
              </a:spcAft>
              <a:buFont typeface="Arial" pitchFamily="34" charset="0"/>
              <a:buChar char="•"/>
              <a:defRPr/>
            </a:pPr>
            <a:r>
              <a:rPr lang="en-GB" dirty="0"/>
              <a:t> </a:t>
            </a:r>
            <a:r>
              <a:rPr lang="en-GB" b="1" dirty="0" smtClean="0">
                <a:solidFill>
                  <a:schemeClr val="accent1"/>
                </a:solidFill>
              </a:rPr>
              <a:t>41.5</a:t>
            </a:r>
            <a:r>
              <a:rPr lang="en-GB" b="1" dirty="0">
                <a:solidFill>
                  <a:schemeClr val="accent1"/>
                </a:solidFill>
              </a:rPr>
              <a:t>% of SEND pupils in the Achievement for All schools achieved or exceeded expected levels of progress in Maths compared to </a:t>
            </a:r>
            <a:r>
              <a:rPr lang="en-GB" b="1" u="sng" dirty="0">
                <a:solidFill>
                  <a:schemeClr val="accent1"/>
                </a:solidFill>
              </a:rPr>
              <a:t>all</a:t>
            </a:r>
            <a:r>
              <a:rPr lang="en-GB" b="1" dirty="0">
                <a:solidFill>
                  <a:schemeClr val="accent1"/>
                </a:solidFill>
              </a:rPr>
              <a:t> pupils nationally</a:t>
            </a:r>
            <a:r>
              <a:rPr lang="en-GB" b="1" dirty="0" smtClean="0">
                <a:solidFill>
                  <a:schemeClr val="accent1"/>
                </a:solidFill>
              </a:rPr>
              <a:t>.</a:t>
            </a:r>
          </a:p>
          <a:p>
            <a:pPr fontAlgn="auto">
              <a:spcAft>
                <a:spcPts val="0"/>
              </a:spcAft>
              <a:buFont typeface="Arial" pitchFamily="34" charset="0"/>
              <a:buChar char="•"/>
              <a:defRPr/>
            </a:pPr>
            <a:r>
              <a:rPr lang="en-GB" dirty="0"/>
              <a:t> </a:t>
            </a:r>
            <a:r>
              <a:rPr lang="en-GB" b="1" dirty="0" smtClean="0"/>
              <a:t>ALL pupils with SEND </a:t>
            </a:r>
            <a:r>
              <a:rPr lang="en-GB" dirty="0" smtClean="0"/>
              <a:t>in </a:t>
            </a:r>
            <a:r>
              <a:rPr lang="en-GB" dirty="0"/>
              <a:t>Achievement for All pilot schools made significantly better progress in Maths than pupils with SEND nationally. </a:t>
            </a:r>
            <a:endParaRPr lang="en-GB" dirty="0" smtClean="0"/>
          </a:p>
          <a:p>
            <a:pPr fontAlgn="auto">
              <a:spcAft>
                <a:spcPts val="0"/>
              </a:spcAft>
              <a:buFont typeface="Arial" pitchFamily="34" charset="0"/>
              <a:buChar char="•"/>
              <a:defRPr/>
            </a:pPr>
            <a:r>
              <a:rPr lang="en-GB" b="1" dirty="0" smtClean="0">
                <a:solidFill>
                  <a:schemeClr val="accent1"/>
                </a:solidFill>
              </a:rPr>
              <a:t>All </a:t>
            </a:r>
            <a:r>
              <a:rPr lang="en-GB" b="1" dirty="0">
                <a:solidFill>
                  <a:schemeClr val="accent1"/>
                </a:solidFill>
              </a:rPr>
              <a:t>SEND pupils in the programme made significantly better progress in reading, writing and maths than pupils with SEND nationally</a:t>
            </a:r>
          </a:p>
        </p:txBody>
      </p:sp>
      <p:pic>
        <p:nvPicPr>
          <p:cNvPr id="43011" name="Picture 2"/>
          <p:cNvPicPr>
            <a:picLocks noChangeAspect="1" noChangeArrowheads="1"/>
          </p:cNvPicPr>
          <p:nvPr/>
        </p:nvPicPr>
        <p:blipFill>
          <a:blip r:embed="rId2"/>
          <a:srcRect/>
          <a:stretch>
            <a:fillRect/>
          </a:stretch>
        </p:blipFill>
        <p:spPr bwMode="auto">
          <a:xfrm>
            <a:off x="4716463" y="6299200"/>
            <a:ext cx="3962400" cy="341313"/>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sz="4000" b="1" dirty="0">
                <a:solidFill>
                  <a:srgbClr val="0070C0"/>
                </a:solidFill>
              </a:rPr>
              <a:t>Achievement for </a:t>
            </a:r>
            <a:r>
              <a:rPr lang="en-GB" sz="4000" b="1" dirty="0" smtClean="0">
                <a:solidFill>
                  <a:srgbClr val="0070C0"/>
                </a:solidFill>
              </a:rPr>
              <a:t>All-building </a:t>
            </a:r>
            <a:br>
              <a:rPr lang="en-GB" sz="4000" b="1" dirty="0" smtClean="0">
                <a:solidFill>
                  <a:srgbClr val="0070C0"/>
                </a:solidFill>
              </a:rPr>
            </a:br>
            <a:r>
              <a:rPr lang="en-GB" sz="4000" b="1" dirty="0" smtClean="0">
                <a:solidFill>
                  <a:srgbClr val="0070C0"/>
                </a:solidFill>
              </a:rPr>
              <a:t>communities </a:t>
            </a:r>
            <a:r>
              <a:rPr lang="en-GB" sz="4000" b="1" dirty="0">
                <a:solidFill>
                  <a:srgbClr val="0070C0"/>
                </a:solidFill>
              </a:rPr>
              <a:t>of </a:t>
            </a:r>
            <a:r>
              <a:rPr lang="en-GB" sz="4000" b="1" dirty="0" smtClean="0">
                <a:solidFill>
                  <a:srgbClr val="0070C0"/>
                </a:solidFill>
              </a:rPr>
              <a:t>practice</a:t>
            </a:r>
            <a:endParaRPr lang="en-GB" b="1" dirty="0">
              <a:solidFill>
                <a:srgbClr val="0070C0"/>
              </a:solidFill>
            </a:endParaRPr>
          </a:p>
        </p:txBody>
      </p:sp>
      <p:sp>
        <p:nvSpPr>
          <p:cNvPr id="3" name="Content Placeholder 2"/>
          <p:cNvSpPr>
            <a:spLocks noGrp="1"/>
          </p:cNvSpPr>
          <p:nvPr>
            <p:ph sz="half" idx="1"/>
          </p:nvPr>
        </p:nvSpPr>
        <p:spPr/>
        <p:txBody>
          <a:bodyPr rtlCol="0">
            <a:normAutofit fontScale="85000" lnSpcReduction="10000"/>
          </a:bodyPr>
          <a:lstStyle/>
          <a:p>
            <a:pPr marL="0" indent="0" fontAlgn="auto">
              <a:spcAft>
                <a:spcPts val="0"/>
              </a:spcAft>
              <a:buFont typeface="Arial" pitchFamily="34" charset="0"/>
              <a:buNone/>
              <a:defRPr/>
            </a:pPr>
            <a:endParaRPr lang="en-GB" sz="3200" dirty="0">
              <a:solidFill>
                <a:srgbClr val="000000"/>
              </a:solidFill>
            </a:endParaRPr>
          </a:p>
          <a:p>
            <a:pPr marL="0" indent="0" fontAlgn="auto">
              <a:spcAft>
                <a:spcPts val="0"/>
              </a:spcAft>
              <a:buFont typeface="Arial" pitchFamily="34" charset="0"/>
              <a:buNone/>
              <a:defRPr/>
            </a:pPr>
            <a:r>
              <a:rPr lang="en-GB" i="1" dirty="0" smtClean="0">
                <a:solidFill>
                  <a:srgbClr val="000000"/>
                </a:solidFill>
              </a:rPr>
              <a:t>‘What </a:t>
            </a:r>
            <a:r>
              <a:rPr lang="en-GB" i="1" dirty="0">
                <a:solidFill>
                  <a:srgbClr val="000000"/>
                </a:solidFill>
              </a:rPr>
              <a:t>we were seeing last year was a pattern</a:t>
            </a:r>
            <a:r>
              <a:rPr lang="en-GB" i="1" dirty="0">
                <a:solidFill>
                  <a:srgbClr val="0070C0"/>
                </a:solidFill>
              </a:rPr>
              <a:t>, children who were socially excluded or getting </a:t>
            </a:r>
            <a:r>
              <a:rPr lang="en-GB" i="1" dirty="0" smtClean="0">
                <a:solidFill>
                  <a:srgbClr val="0070C0"/>
                </a:solidFill>
              </a:rPr>
              <a:t>in </a:t>
            </a:r>
            <a:r>
              <a:rPr lang="en-GB" i="1" dirty="0">
                <a:solidFill>
                  <a:srgbClr val="0070C0"/>
                </a:solidFill>
              </a:rPr>
              <a:t>trouble frequently at </a:t>
            </a:r>
            <a:r>
              <a:rPr lang="en-GB" i="1" dirty="0" smtClean="0">
                <a:solidFill>
                  <a:srgbClr val="0070C0"/>
                </a:solidFill>
              </a:rPr>
              <a:t>lunchtime</a:t>
            </a:r>
            <a:r>
              <a:rPr lang="en-GB" i="1" dirty="0" smtClean="0">
                <a:solidFill>
                  <a:srgbClr val="000000"/>
                </a:solidFill>
              </a:rPr>
              <a:t>, </a:t>
            </a:r>
            <a:r>
              <a:rPr lang="en-GB" i="1" dirty="0">
                <a:solidFill>
                  <a:srgbClr val="000000"/>
                </a:solidFill>
              </a:rPr>
              <a:t>were on and off the special needs register and it was often that they just didn’t have the right skills to be in the playground…so </a:t>
            </a:r>
            <a:r>
              <a:rPr lang="en-GB" i="1" dirty="0">
                <a:solidFill>
                  <a:srgbClr val="0070C0"/>
                </a:solidFill>
              </a:rPr>
              <a:t>we are trying to make sure that they are having a fun time, not </a:t>
            </a:r>
            <a:r>
              <a:rPr lang="en-GB" i="1" dirty="0" smtClean="0">
                <a:solidFill>
                  <a:srgbClr val="0070C0"/>
                </a:solidFill>
              </a:rPr>
              <a:t>excluded</a:t>
            </a:r>
            <a:r>
              <a:rPr lang="en-GB" i="1" dirty="0" smtClean="0">
                <a:solidFill>
                  <a:srgbClr val="000000"/>
                </a:solidFill>
              </a:rPr>
              <a:t>’. </a:t>
            </a:r>
            <a:r>
              <a:rPr lang="en-GB" b="1" dirty="0">
                <a:solidFill>
                  <a:srgbClr val="000000"/>
                </a:solidFill>
              </a:rPr>
              <a:t>(AfA Lead) </a:t>
            </a:r>
            <a:endParaRPr lang="en-GB" dirty="0"/>
          </a:p>
        </p:txBody>
      </p:sp>
      <p:pic>
        <p:nvPicPr>
          <p:cNvPr id="44035" name="Picture 2"/>
          <p:cNvPicPr>
            <a:picLocks noGrp="1" noChangeAspect="1" noChangeArrowheads="1"/>
          </p:cNvPicPr>
          <p:nvPr>
            <p:ph sz="half" idx="2"/>
          </p:nvPr>
        </p:nvPicPr>
        <p:blipFill>
          <a:blip r:embed="rId2"/>
          <a:srcRect/>
          <a:stretch>
            <a:fillRect/>
          </a:stretch>
        </p:blipFill>
        <p:spPr>
          <a:xfrm>
            <a:off x="4467225" y="1628775"/>
            <a:ext cx="4572000" cy="4248150"/>
          </a:xfrm>
        </p:spPr>
      </p:pic>
      <p:pic>
        <p:nvPicPr>
          <p:cNvPr id="44036" name="Picture 2"/>
          <p:cNvPicPr>
            <a:picLocks noChangeAspect="1" noChangeArrowheads="1"/>
          </p:cNvPicPr>
          <p:nvPr/>
        </p:nvPicPr>
        <p:blipFill>
          <a:blip r:embed="rId3"/>
          <a:srcRect/>
          <a:stretch>
            <a:fillRect/>
          </a:stretch>
        </p:blipFill>
        <p:spPr bwMode="auto">
          <a:xfrm>
            <a:off x="4716463" y="6299200"/>
            <a:ext cx="3962400" cy="341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b="1" dirty="0" smtClean="0">
                <a:solidFill>
                  <a:schemeClr val="accent1"/>
                </a:solidFill>
              </a:rPr>
              <a:t>Outcome: Behaviour and Attendance</a:t>
            </a:r>
            <a:endParaRPr lang="en-GB" b="1" dirty="0">
              <a:solidFill>
                <a:schemeClr val="accent1"/>
              </a:solidFill>
            </a:endParaRPr>
          </a:p>
        </p:txBody>
      </p:sp>
      <p:sp>
        <p:nvSpPr>
          <p:cNvPr id="3" name="Content Placeholder 2"/>
          <p:cNvSpPr>
            <a:spLocks noGrp="1"/>
          </p:cNvSpPr>
          <p:nvPr>
            <p:ph idx="1"/>
          </p:nvPr>
        </p:nvSpPr>
        <p:spPr/>
        <p:txBody>
          <a:bodyPr rtlCol="0">
            <a:normAutofit fontScale="77500" lnSpcReduction="20000"/>
          </a:bodyPr>
          <a:lstStyle/>
          <a:p>
            <a:pPr marL="0" indent="0" fontAlgn="auto">
              <a:spcAft>
                <a:spcPts val="0"/>
              </a:spcAft>
              <a:buFont typeface="Arial" pitchFamily="34" charset="0"/>
              <a:buNone/>
              <a:defRPr/>
            </a:pPr>
            <a:endParaRPr lang="en-GB" dirty="0"/>
          </a:p>
          <a:p>
            <a:pPr fontAlgn="auto">
              <a:spcAft>
                <a:spcPts val="0"/>
              </a:spcAft>
              <a:buFont typeface="Arial" pitchFamily="34" charset="0"/>
              <a:buChar char="•"/>
              <a:defRPr/>
            </a:pPr>
            <a:r>
              <a:rPr lang="en-GB" sz="3400" dirty="0">
                <a:solidFill>
                  <a:schemeClr val="accent1"/>
                </a:solidFill>
                <a:latin typeface="Arial" pitchFamily="34" charset="0"/>
                <a:cs typeface="Arial" pitchFamily="34" charset="0"/>
              </a:rPr>
              <a:t>Teachers reported clear improvements in positive relationships with students and reductions in behaviour problems</a:t>
            </a:r>
            <a:r>
              <a:rPr lang="en-GB" sz="3400" dirty="0" smtClean="0">
                <a:solidFill>
                  <a:schemeClr val="accent1"/>
                </a:solidFill>
                <a:latin typeface="Arial" pitchFamily="34" charset="0"/>
                <a:cs typeface="Arial" pitchFamily="34" charset="0"/>
              </a:rPr>
              <a:t>.</a:t>
            </a:r>
          </a:p>
          <a:p>
            <a:pPr fontAlgn="auto">
              <a:spcAft>
                <a:spcPts val="0"/>
              </a:spcAft>
              <a:buFont typeface="Arial" pitchFamily="34" charset="0"/>
              <a:buChar char="•"/>
              <a:defRPr/>
            </a:pPr>
            <a:r>
              <a:rPr lang="en-GB" sz="3400" dirty="0" smtClean="0">
                <a:latin typeface="Arial" pitchFamily="34" charset="0"/>
                <a:cs typeface="Arial" pitchFamily="34" charset="0"/>
              </a:rPr>
              <a:t>There </a:t>
            </a:r>
            <a:r>
              <a:rPr lang="en-GB" sz="3400" dirty="0">
                <a:latin typeface="Arial" pitchFamily="34" charset="0"/>
                <a:cs typeface="Arial" pitchFamily="34" charset="0"/>
              </a:rPr>
              <a:t>was a 10% drop in persistent absenteeism</a:t>
            </a:r>
            <a:r>
              <a:rPr lang="en-GB" sz="3400" dirty="0" smtClean="0">
                <a:latin typeface="Arial" pitchFamily="34" charset="0"/>
                <a:cs typeface="Arial" pitchFamily="34" charset="0"/>
              </a:rPr>
              <a:t>.</a:t>
            </a:r>
          </a:p>
          <a:p>
            <a:pPr fontAlgn="auto">
              <a:spcAft>
                <a:spcPts val="0"/>
              </a:spcAft>
              <a:buFont typeface="Arial" pitchFamily="34" charset="0"/>
              <a:buChar char="•"/>
              <a:defRPr/>
            </a:pPr>
            <a:r>
              <a:rPr lang="en-GB" sz="3400" dirty="0" smtClean="0">
                <a:solidFill>
                  <a:schemeClr val="accent1"/>
                </a:solidFill>
                <a:latin typeface="Arial" pitchFamily="34" charset="0"/>
                <a:cs typeface="Arial" pitchFamily="34" charset="0"/>
              </a:rPr>
              <a:t>Schools </a:t>
            </a:r>
            <a:r>
              <a:rPr lang="en-GB" sz="3400" dirty="0">
                <a:solidFill>
                  <a:schemeClr val="accent1"/>
                </a:solidFill>
                <a:latin typeface="Arial" pitchFamily="34" charset="0"/>
                <a:cs typeface="Arial" pitchFamily="34" charset="0"/>
              </a:rPr>
              <a:t>had an increase in positive relationships</a:t>
            </a:r>
            <a:r>
              <a:rPr lang="en-GB" sz="3400" dirty="0" smtClean="0">
                <a:solidFill>
                  <a:schemeClr val="accent1"/>
                </a:solidFill>
                <a:latin typeface="Arial" pitchFamily="34" charset="0"/>
                <a:cs typeface="Arial" pitchFamily="34" charset="0"/>
              </a:rPr>
              <a:t>.</a:t>
            </a:r>
          </a:p>
          <a:p>
            <a:pPr fontAlgn="auto">
              <a:spcAft>
                <a:spcPts val="0"/>
              </a:spcAft>
              <a:buFont typeface="Arial" pitchFamily="34" charset="0"/>
              <a:buChar char="•"/>
              <a:defRPr/>
            </a:pPr>
            <a:r>
              <a:rPr lang="en-GB" sz="3400" dirty="0" smtClean="0">
                <a:latin typeface="Arial" pitchFamily="34" charset="0"/>
                <a:cs typeface="Arial" pitchFamily="34" charset="0"/>
              </a:rPr>
              <a:t>Teachers </a:t>
            </a:r>
            <a:r>
              <a:rPr lang="en-GB" sz="3400" dirty="0">
                <a:latin typeface="Arial" pitchFamily="34" charset="0"/>
                <a:cs typeface="Arial" pitchFamily="34" charset="0"/>
              </a:rPr>
              <a:t>reported reductions in teacher-reported bullying of pupils with SEND.</a:t>
            </a:r>
          </a:p>
          <a:p>
            <a:pPr fontAlgn="auto">
              <a:spcAft>
                <a:spcPts val="0"/>
              </a:spcAft>
              <a:buFont typeface="Arial" pitchFamily="34" charset="0"/>
              <a:buChar char="•"/>
              <a:defRPr/>
            </a:pPr>
            <a:endParaRPr lang="en-GB" sz="3400" dirty="0">
              <a:latin typeface="Arial" pitchFamily="34" charset="0"/>
              <a:cs typeface="Arial" pitchFamily="34" charset="0"/>
            </a:endParaRPr>
          </a:p>
          <a:p>
            <a:pPr fontAlgn="auto">
              <a:spcAft>
                <a:spcPts val="0"/>
              </a:spcAft>
              <a:buFont typeface="Arial" pitchFamily="34" charset="0"/>
              <a:buChar char="•"/>
              <a:defRPr/>
            </a:pPr>
            <a:r>
              <a:rPr lang="en-GB" sz="3400" b="1" i="1" dirty="0">
                <a:latin typeface="Arial" pitchFamily="34" charset="0"/>
                <a:cs typeface="Arial" pitchFamily="34" charset="0"/>
              </a:rPr>
              <a:t>Example: School B saw exclusions for pupils with SEND fall from 101 incidents in 2008/9 to 25 incidents in 2010/11</a:t>
            </a:r>
          </a:p>
          <a:p>
            <a:pPr marL="0" indent="0" fontAlgn="auto">
              <a:spcAft>
                <a:spcPts val="0"/>
              </a:spcAft>
              <a:buFont typeface="Arial" pitchFamily="34" charset="0"/>
              <a:buNone/>
              <a:defRPr/>
            </a:pPr>
            <a:endParaRPr lang="en-GB" dirty="0"/>
          </a:p>
          <a:p>
            <a:pPr fontAlgn="auto">
              <a:spcAft>
                <a:spcPts val="0"/>
              </a:spcAft>
              <a:buFont typeface="Arial" pitchFamily="34" charset="0"/>
              <a:buChar char="•"/>
              <a:defRPr/>
            </a:pPr>
            <a:endParaRPr lang="en-GB" dirty="0"/>
          </a:p>
        </p:txBody>
      </p:sp>
      <p:pic>
        <p:nvPicPr>
          <p:cNvPr id="45059" name="Picture 2"/>
          <p:cNvPicPr>
            <a:picLocks noChangeAspect="1" noChangeArrowheads="1"/>
          </p:cNvPicPr>
          <p:nvPr/>
        </p:nvPicPr>
        <p:blipFill>
          <a:blip r:embed="rId2"/>
          <a:srcRect/>
          <a:stretch>
            <a:fillRect/>
          </a:stretch>
        </p:blipFill>
        <p:spPr bwMode="auto">
          <a:xfrm>
            <a:off x="4716463" y="6299200"/>
            <a:ext cx="3962400" cy="341313"/>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GB" smtClean="0">
                <a:solidFill>
                  <a:srgbClr val="0070C0"/>
                </a:solidFill>
              </a:rPr>
              <a:t>Wider outcomes</a:t>
            </a:r>
          </a:p>
        </p:txBody>
      </p:sp>
      <p:sp>
        <p:nvSpPr>
          <p:cNvPr id="46082" name="Content Placeholder 2"/>
          <p:cNvSpPr>
            <a:spLocks noGrp="1"/>
          </p:cNvSpPr>
          <p:nvPr>
            <p:ph idx="1"/>
          </p:nvPr>
        </p:nvSpPr>
        <p:spPr/>
        <p:txBody>
          <a:bodyPr/>
          <a:lstStyle/>
          <a:p>
            <a:endParaRPr lang="en-GB" smtClean="0"/>
          </a:p>
          <a:p>
            <a:r>
              <a:rPr lang="en-GB" i="1" smtClean="0"/>
              <a:t>"It’s about giving pupils opportunities to shine in other ways and develop their strengths in other things, but also providing activities that will develop confidence ‐ I think that’s a big thing". </a:t>
            </a:r>
            <a:r>
              <a:rPr lang="en-GB" smtClean="0"/>
              <a:t>(AfA Lead, School 18, LA I) </a:t>
            </a:r>
          </a:p>
        </p:txBody>
      </p:sp>
      <p:pic>
        <p:nvPicPr>
          <p:cNvPr id="46083" name="Picture 2"/>
          <p:cNvPicPr>
            <a:picLocks noChangeAspect="1" noChangeArrowheads="1"/>
          </p:cNvPicPr>
          <p:nvPr/>
        </p:nvPicPr>
        <p:blipFill>
          <a:blip r:embed="rId2"/>
          <a:srcRect/>
          <a:stretch>
            <a:fillRect/>
          </a:stretch>
        </p:blipFill>
        <p:spPr bwMode="auto">
          <a:xfrm>
            <a:off x="4716463" y="6299200"/>
            <a:ext cx="3962400" cy="341313"/>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b="1" dirty="0" smtClean="0">
                <a:solidFill>
                  <a:schemeClr val="accent1"/>
                </a:solidFill>
              </a:rPr>
              <a:t>Outcome: Empowers, engages and includes parents</a:t>
            </a:r>
            <a:endParaRPr lang="en-GB" b="1" dirty="0">
              <a:solidFill>
                <a:schemeClr val="accent1"/>
              </a:solidFill>
            </a:endParaRPr>
          </a:p>
        </p:txBody>
      </p:sp>
      <p:sp>
        <p:nvSpPr>
          <p:cNvPr id="3" name="Content Placeholder 2"/>
          <p:cNvSpPr>
            <a:spLocks noGrp="1"/>
          </p:cNvSpPr>
          <p:nvPr>
            <p:ph idx="1"/>
          </p:nvPr>
        </p:nvSpPr>
        <p:spPr/>
        <p:txBody>
          <a:bodyPr rtlCol="0">
            <a:normAutofit fontScale="85000" lnSpcReduction="10000"/>
          </a:bodyPr>
          <a:lstStyle/>
          <a:p>
            <a:pPr fontAlgn="auto">
              <a:spcAft>
                <a:spcPts val="0"/>
              </a:spcAft>
              <a:buFont typeface="Arial" pitchFamily="34" charset="0"/>
              <a:buChar char="•"/>
              <a:defRPr/>
            </a:pPr>
            <a:r>
              <a:rPr lang="en-GB" dirty="0" smtClean="0"/>
              <a:t>The </a:t>
            </a:r>
            <a:r>
              <a:rPr lang="en-GB" dirty="0"/>
              <a:t>number of Achievement for All schools reporting that they now have excellent relationships with parents increased by 36% during the pilot. </a:t>
            </a:r>
            <a:endParaRPr lang="en-GB" dirty="0" smtClean="0"/>
          </a:p>
          <a:p>
            <a:pPr fontAlgn="auto">
              <a:spcAft>
                <a:spcPts val="0"/>
              </a:spcAft>
              <a:buFont typeface="Arial" pitchFamily="34" charset="0"/>
              <a:buChar char="•"/>
              <a:defRPr/>
            </a:pPr>
            <a:r>
              <a:rPr lang="en-GB" dirty="0" smtClean="0">
                <a:solidFill>
                  <a:schemeClr val="accent1"/>
                </a:solidFill>
              </a:rPr>
              <a:t>Achievement </a:t>
            </a:r>
            <a:r>
              <a:rPr lang="en-GB" dirty="0">
                <a:solidFill>
                  <a:schemeClr val="accent1"/>
                </a:solidFill>
              </a:rPr>
              <a:t>for All schools reporting poor relationships dropped from 11% of schools to 1.5</a:t>
            </a:r>
            <a:r>
              <a:rPr lang="en-GB" dirty="0" smtClean="0">
                <a:solidFill>
                  <a:schemeClr val="accent1"/>
                </a:solidFill>
              </a:rPr>
              <a:t>%.</a:t>
            </a:r>
          </a:p>
          <a:p>
            <a:pPr fontAlgn="auto">
              <a:spcAft>
                <a:spcPts val="0"/>
              </a:spcAft>
              <a:buFont typeface="Arial" pitchFamily="34" charset="0"/>
              <a:buChar char="•"/>
              <a:defRPr/>
            </a:pPr>
            <a:r>
              <a:rPr lang="en-GB" dirty="0" smtClean="0"/>
              <a:t>Achievement </a:t>
            </a:r>
            <a:r>
              <a:rPr lang="en-GB" dirty="0"/>
              <a:t>for All  has changed the relationships with parents, more than 90% of participating schools are to continue with structured conversations</a:t>
            </a:r>
          </a:p>
          <a:p>
            <a:pPr fontAlgn="auto">
              <a:spcAft>
                <a:spcPts val="0"/>
              </a:spcAft>
              <a:buFont typeface="Arial" pitchFamily="34" charset="0"/>
              <a:buChar char="•"/>
              <a:defRPr/>
            </a:pPr>
            <a:r>
              <a:rPr lang="en-GB" dirty="0">
                <a:solidFill>
                  <a:schemeClr val="accent1"/>
                </a:solidFill>
              </a:rPr>
              <a:t>Structured conversations involved parents in reviewing learning targets</a:t>
            </a:r>
            <a:r>
              <a:rPr lang="en-GB" dirty="0"/>
              <a:t>.</a:t>
            </a:r>
          </a:p>
          <a:p>
            <a:pPr marL="0" indent="0" fontAlgn="auto">
              <a:spcAft>
                <a:spcPts val="0"/>
              </a:spcAft>
              <a:buFont typeface="Arial" pitchFamily="34" charset="0"/>
              <a:buNone/>
              <a:defRPr/>
            </a:pPr>
            <a:r>
              <a:rPr lang="en-GB" dirty="0"/>
              <a:t> </a:t>
            </a:r>
          </a:p>
          <a:p>
            <a:pPr fontAlgn="auto">
              <a:spcAft>
                <a:spcPts val="0"/>
              </a:spcAft>
              <a:buFont typeface="Arial" pitchFamily="34" charset="0"/>
              <a:buChar char="•"/>
              <a:defRPr/>
            </a:pPr>
            <a:endParaRPr lang="en-GB" dirty="0"/>
          </a:p>
        </p:txBody>
      </p:sp>
      <p:pic>
        <p:nvPicPr>
          <p:cNvPr id="47107" name="Picture 2"/>
          <p:cNvPicPr>
            <a:picLocks noChangeAspect="1" noChangeArrowheads="1"/>
          </p:cNvPicPr>
          <p:nvPr/>
        </p:nvPicPr>
        <p:blipFill>
          <a:blip r:embed="rId2"/>
          <a:srcRect/>
          <a:stretch>
            <a:fillRect/>
          </a:stretch>
        </p:blipFill>
        <p:spPr bwMode="auto">
          <a:xfrm>
            <a:off x="4716463" y="6299200"/>
            <a:ext cx="3962400" cy="341313"/>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GB" b="1" smtClean="0">
                <a:solidFill>
                  <a:schemeClr val="accent1"/>
                </a:solidFill>
              </a:rPr>
              <a:t>What the parents say</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n-GB" dirty="0" smtClean="0"/>
              <a:t>‘... </a:t>
            </a:r>
            <a:r>
              <a:rPr lang="en-GB" dirty="0"/>
              <a:t>as the weeks progressed we became more involved, more of a family</a:t>
            </a:r>
            <a:r>
              <a:rPr lang="en-GB" dirty="0" smtClean="0"/>
              <a:t>’ (parent of year 9 child)</a:t>
            </a:r>
            <a:endParaRPr lang="en-GB" dirty="0"/>
          </a:p>
          <a:p>
            <a:pPr fontAlgn="auto">
              <a:spcAft>
                <a:spcPts val="0"/>
              </a:spcAft>
              <a:buFont typeface="Arial" pitchFamily="34" charset="0"/>
              <a:buChar char="•"/>
              <a:defRPr/>
            </a:pPr>
            <a:endParaRPr lang="en-GB" dirty="0" smtClean="0"/>
          </a:p>
          <a:p>
            <a:pPr fontAlgn="auto">
              <a:spcAft>
                <a:spcPts val="0"/>
              </a:spcAft>
              <a:buFont typeface="Arial" pitchFamily="34" charset="0"/>
              <a:buChar char="•"/>
              <a:defRPr/>
            </a:pPr>
            <a:r>
              <a:rPr lang="en-GB" dirty="0" smtClean="0"/>
              <a:t>‘</a:t>
            </a:r>
            <a:r>
              <a:rPr lang="en-GB" dirty="0"/>
              <a:t>I can know how (her) work is progressing, that we can take action – how we could help her, how we could help her engagement.  It’s important</a:t>
            </a:r>
            <a:r>
              <a:rPr lang="en-GB" dirty="0" smtClean="0"/>
              <a:t>.’ parent of year 11 child (school action plus School C) </a:t>
            </a:r>
          </a:p>
          <a:p>
            <a:pPr marL="0" indent="0" fontAlgn="auto">
              <a:spcAft>
                <a:spcPts val="0"/>
              </a:spcAft>
              <a:buFont typeface="Arial" pitchFamily="34" charset="0"/>
              <a:buNone/>
              <a:defRPr/>
            </a:pPr>
            <a:endParaRPr lang="en-GB" dirty="0" smtClean="0"/>
          </a:p>
          <a:p>
            <a:pPr marL="0" indent="0" fontAlgn="auto">
              <a:spcAft>
                <a:spcPts val="0"/>
              </a:spcAft>
              <a:buFont typeface="Arial" pitchFamily="34" charset="0"/>
              <a:buNone/>
              <a:defRPr/>
            </a:pPr>
            <a:r>
              <a:rPr lang="en-GB" dirty="0" smtClean="0"/>
              <a:t>And:</a:t>
            </a:r>
            <a:endParaRPr lang="en-GB" dirty="0"/>
          </a:p>
          <a:p>
            <a:pPr fontAlgn="auto">
              <a:spcAft>
                <a:spcPts val="0"/>
              </a:spcAft>
              <a:buFont typeface="Arial" pitchFamily="34" charset="0"/>
              <a:buChar char="•"/>
              <a:defRPr/>
            </a:pPr>
            <a:endParaRPr lang="en-GB" dirty="0"/>
          </a:p>
        </p:txBody>
      </p:sp>
      <p:pic>
        <p:nvPicPr>
          <p:cNvPr id="48131" name="Picture 2"/>
          <p:cNvPicPr>
            <a:picLocks noChangeAspect="1" noChangeArrowheads="1"/>
          </p:cNvPicPr>
          <p:nvPr/>
        </p:nvPicPr>
        <p:blipFill>
          <a:blip r:embed="rId2"/>
          <a:srcRect/>
          <a:stretch>
            <a:fillRect/>
          </a:stretch>
        </p:blipFill>
        <p:spPr bwMode="auto">
          <a:xfrm>
            <a:off x="4716463" y="6299200"/>
            <a:ext cx="3962400" cy="341313"/>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550" y="908050"/>
            <a:ext cx="8229600" cy="4525963"/>
          </a:xfrm>
        </p:spPr>
        <p:txBody>
          <a:bodyPr rtlCol="0">
            <a:normAutofit fontScale="85000" lnSpcReduction="20000"/>
          </a:bodyPr>
          <a:lstStyle/>
          <a:p>
            <a:pPr marL="0" indent="0" fontAlgn="auto">
              <a:spcAft>
                <a:spcPts val="0"/>
              </a:spcAft>
              <a:buFont typeface="Arial" pitchFamily="34" charset="0"/>
              <a:buNone/>
              <a:defRPr/>
            </a:pPr>
            <a:endParaRPr lang="en-GB" dirty="0"/>
          </a:p>
          <a:p>
            <a:pPr fontAlgn="auto">
              <a:spcAft>
                <a:spcPts val="0"/>
              </a:spcAft>
              <a:buFont typeface="Arial" pitchFamily="34" charset="0"/>
              <a:buChar char="•"/>
              <a:defRPr/>
            </a:pPr>
            <a:r>
              <a:rPr lang="en-GB" dirty="0">
                <a:solidFill>
                  <a:srgbClr val="00B0F0"/>
                </a:solidFill>
              </a:rPr>
              <a:t>“I know exactly what type of support my son is receiving and what his targets are so that I can help him more too” (Year 5 parent, May 2010</a:t>
            </a:r>
            <a:r>
              <a:rPr lang="en-GB" dirty="0" smtClean="0">
                <a:solidFill>
                  <a:srgbClr val="00B0F0"/>
                </a:solidFill>
              </a:rPr>
              <a:t>)</a:t>
            </a:r>
          </a:p>
          <a:p>
            <a:pPr fontAlgn="auto">
              <a:spcAft>
                <a:spcPts val="0"/>
              </a:spcAft>
              <a:buFont typeface="Arial" pitchFamily="34" charset="0"/>
              <a:buChar char="•"/>
              <a:defRPr/>
            </a:pPr>
            <a:endParaRPr lang="en-GB" dirty="0"/>
          </a:p>
          <a:p>
            <a:pPr fontAlgn="auto">
              <a:spcAft>
                <a:spcPts val="0"/>
              </a:spcAft>
              <a:buFont typeface="Arial" pitchFamily="34" charset="0"/>
              <a:buChar char="•"/>
              <a:defRPr/>
            </a:pPr>
            <a:r>
              <a:rPr lang="en-GB" dirty="0" smtClean="0"/>
              <a:t>“I </a:t>
            </a:r>
            <a:r>
              <a:rPr lang="en-GB" dirty="0"/>
              <a:t>feel listened to and really valued in the structured conversations” (Year 5 parent, January 2010</a:t>
            </a:r>
            <a:r>
              <a:rPr lang="en-GB" dirty="0" smtClean="0"/>
              <a:t>)</a:t>
            </a:r>
          </a:p>
          <a:p>
            <a:pPr fontAlgn="auto">
              <a:spcAft>
                <a:spcPts val="0"/>
              </a:spcAft>
              <a:buFont typeface="Arial" pitchFamily="34" charset="0"/>
              <a:buChar char="•"/>
              <a:defRPr/>
            </a:pPr>
            <a:endParaRPr lang="en-GB" dirty="0"/>
          </a:p>
          <a:p>
            <a:pPr fontAlgn="auto">
              <a:spcAft>
                <a:spcPts val="0"/>
              </a:spcAft>
              <a:buFont typeface="Arial" pitchFamily="34" charset="0"/>
              <a:buChar char="•"/>
              <a:defRPr/>
            </a:pPr>
            <a:r>
              <a:rPr lang="en-GB" dirty="0">
                <a:solidFill>
                  <a:srgbClr val="00B0F0"/>
                </a:solidFill>
              </a:rPr>
              <a:t>“My son is now more confident, he interacts better, he is learning more and he feels better about himself. He used to really struggle and was so clingy with me” (Year 1 parent, March 2010)</a:t>
            </a:r>
          </a:p>
          <a:p>
            <a:pPr fontAlgn="auto">
              <a:spcAft>
                <a:spcPts val="0"/>
              </a:spcAft>
              <a:buFont typeface="Arial" pitchFamily="34" charset="0"/>
              <a:buChar char="•"/>
              <a:defRPr/>
            </a:pPr>
            <a:endParaRPr lang="en-GB" dirty="0"/>
          </a:p>
        </p:txBody>
      </p:sp>
      <p:pic>
        <p:nvPicPr>
          <p:cNvPr id="49154" name="Picture 2"/>
          <p:cNvPicPr>
            <a:picLocks noChangeAspect="1" noChangeArrowheads="1"/>
          </p:cNvPicPr>
          <p:nvPr/>
        </p:nvPicPr>
        <p:blipFill>
          <a:blip r:embed="rId2"/>
          <a:srcRect/>
          <a:stretch>
            <a:fillRect/>
          </a:stretch>
        </p:blipFill>
        <p:spPr bwMode="auto">
          <a:xfrm>
            <a:off x="4716463" y="6299200"/>
            <a:ext cx="3962400" cy="341313"/>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GB" b="1" smtClean="0">
                <a:solidFill>
                  <a:srgbClr val="0070C0"/>
                </a:solidFill>
              </a:rPr>
              <a:t>Outcome: Leadership </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n-GB" dirty="0" smtClean="0"/>
              <a:t>School </a:t>
            </a:r>
            <a:r>
              <a:rPr lang="en-GB" dirty="0"/>
              <a:t>leadership (head teacher) involvement helped drive Achievement for All forward.</a:t>
            </a:r>
          </a:p>
          <a:p>
            <a:pPr fontAlgn="auto">
              <a:spcAft>
                <a:spcPts val="0"/>
              </a:spcAft>
              <a:buFont typeface="Arial" pitchFamily="34" charset="0"/>
              <a:buChar char="•"/>
              <a:defRPr/>
            </a:pPr>
            <a:r>
              <a:rPr lang="en-GB" dirty="0">
                <a:solidFill>
                  <a:schemeClr val="accent1"/>
                </a:solidFill>
              </a:rPr>
              <a:t>Achievement for All  shines a light on [critical] areas.</a:t>
            </a:r>
          </a:p>
          <a:p>
            <a:pPr fontAlgn="auto">
              <a:spcAft>
                <a:spcPts val="0"/>
              </a:spcAft>
              <a:buFont typeface="Arial" pitchFamily="34" charset="0"/>
              <a:buChar char="•"/>
              <a:defRPr/>
            </a:pPr>
            <a:r>
              <a:rPr lang="en-GB" dirty="0"/>
              <a:t>The principles of Achievement for All are embedded in school practice.</a:t>
            </a:r>
          </a:p>
          <a:p>
            <a:pPr fontAlgn="auto">
              <a:spcAft>
                <a:spcPts val="0"/>
              </a:spcAft>
              <a:buFont typeface="Arial" pitchFamily="34" charset="0"/>
              <a:buChar char="•"/>
              <a:defRPr/>
            </a:pPr>
            <a:r>
              <a:rPr lang="en-GB" dirty="0">
                <a:solidFill>
                  <a:schemeClr val="accent1"/>
                </a:solidFill>
              </a:rPr>
              <a:t>100% of schools were involved in evaluating the impact of Achievement for All.</a:t>
            </a:r>
          </a:p>
          <a:p>
            <a:pPr fontAlgn="auto">
              <a:spcAft>
                <a:spcPts val="0"/>
              </a:spcAft>
              <a:buFont typeface="Arial" pitchFamily="34" charset="0"/>
              <a:buChar char="•"/>
              <a:defRPr/>
            </a:pPr>
            <a:r>
              <a:rPr lang="en-GB" dirty="0"/>
              <a:t>90.2% of head teachers placed Achievement for All within their school improvement plan.</a:t>
            </a:r>
          </a:p>
          <a:p>
            <a:pPr fontAlgn="auto">
              <a:spcAft>
                <a:spcPts val="0"/>
              </a:spcAft>
              <a:buFont typeface="Arial" pitchFamily="34" charset="0"/>
              <a:buChar char="•"/>
              <a:defRPr/>
            </a:pPr>
            <a:endParaRPr lang="en-GB" dirty="0"/>
          </a:p>
        </p:txBody>
      </p:sp>
      <p:pic>
        <p:nvPicPr>
          <p:cNvPr id="50179" name="Picture 2"/>
          <p:cNvPicPr>
            <a:picLocks noChangeAspect="1" noChangeArrowheads="1"/>
          </p:cNvPicPr>
          <p:nvPr/>
        </p:nvPicPr>
        <p:blipFill>
          <a:blip r:embed="rId2"/>
          <a:srcRect/>
          <a:stretch>
            <a:fillRect/>
          </a:stretch>
        </p:blipFill>
        <p:spPr bwMode="auto">
          <a:xfrm>
            <a:off x="4716463" y="6299200"/>
            <a:ext cx="3962400" cy="341313"/>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p:txBody>
          <a:bodyPr/>
          <a:lstStyle/>
          <a:p>
            <a:pPr>
              <a:defRPr/>
            </a:pPr>
            <a:fld id="{DD7A764B-EA18-4CC1-BAF9-76CAA847FB65}" type="slidenum">
              <a:rPr lang="en-US"/>
              <a:pPr>
                <a:defRPr/>
              </a:pPr>
              <a:t>38</a:t>
            </a:fld>
            <a:endParaRPr lang="en-US" dirty="0"/>
          </a:p>
        </p:txBody>
      </p:sp>
      <p:sp>
        <p:nvSpPr>
          <p:cNvPr id="2" name="Title 1"/>
          <p:cNvSpPr>
            <a:spLocks noGrp="1"/>
          </p:cNvSpPr>
          <p:nvPr>
            <p:ph type="title" idx="4294967295"/>
          </p:nvPr>
        </p:nvSpPr>
        <p:spPr/>
        <p:txBody>
          <a:bodyPr rtlCol="0">
            <a:normAutofit fontScale="90000"/>
          </a:bodyPr>
          <a:lstStyle/>
          <a:p>
            <a:pPr fontAlgn="auto">
              <a:spcAft>
                <a:spcPts val="0"/>
              </a:spcAft>
              <a:defRPr/>
            </a:pPr>
            <a:r>
              <a:rPr lang="en-GB" sz="4000" dirty="0" smtClean="0">
                <a:solidFill>
                  <a:srgbClr val="0070C0"/>
                </a:solidFill>
              </a:rPr>
              <a:t>Where are we now?: looking to the future</a:t>
            </a:r>
          </a:p>
        </p:txBody>
      </p:sp>
      <p:sp>
        <p:nvSpPr>
          <p:cNvPr id="51203" name="Content Placeholder 2"/>
          <p:cNvSpPr>
            <a:spLocks noGrp="1"/>
          </p:cNvSpPr>
          <p:nvPr>
            <p:ph idx="4294967295"/>
          </p:nvPr>
        </p:nvSpPr>
        <p:spPr/>
        <p:txBody>
          <a:bodyPr/>
          <a:lstStyle/>
          <a:p>
            <a:r>
              <a:rPr lang="en-GB" smtClean="0"/>
              <a:t>Extending to all schools in England – national roll out</a:t>
            </a:r>
          </a:p>
          <a:p>
            <a:r>
              <a:rPr lang="en-GB" smtClean="0"/>
              <a:t>Policy impact – Green Paper / DoH / Trusts / Schools</a:t>
            </a:r>
          </a:p>
          <a:p>
            <a:r>
              <a:rPr lang="en-GB" smtClean="0"/>
              <a:t>Quality Mark and Quality Lead Status – OFSTED</a:t>
            </a:r>
          </a:p>
          <a:p>
            <a:r>
              <a:rPr lang="en-GB" smtClean="0"/>
              <a:t>National College – Leadership modules</a:t>
            </a:r>
          </a:p>
          <a:p>
            <a:r>
              <a:rPr lang="en-GB" smtClean="0"/>
              <a:t>National Charity – a good partner</a:t>
            </a:r>
          </a:p>
          <a:p>
            <a:endParaRPr lang="en-GB" smtClean="0"/>
          </a:p>
        </p:txBody>
      </p:sp>
      <p:pic>
        <p:nvPicPr>
          <p:cNvPr id="51204" name="Picture 2"/>
          <p:cNvPicPr>
            <a:picLocks noChangeAspect="1" noChangeArrowheads="1"/>
          </p:cNvPicPr>
          <p:nvPr/>
        </p:nvPicPr>
        <p:blipFill>
          <a:blip r:embed="rId2"/>
          <a:srcRect/>
          <a:stretch>
            <a:fillRect/>
          </a:stretch>
        </p:blipFill>
        <p:spPr bwMode="auto">
          <a:xfrm>
            <a:off x="4716463" y="6299200"/>
            <a:ext cx="3962400" cy="341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88913"/>
            <a:ext cx="8229600" cy="1143000"/>
          </a:xfrm>
        </p:spPr>
        <p:txBody>
          <a:bodyPr rtlCol="0">
            <a:normAutofit fontScale="90000"/>
          </a:bodyPr>
          <a:lstStyle/>
          <a:p>
            <a:pPr fontAlgn="auto">
              <a:spcAft>
                <a:spcPts val="0"/>
              </a:spcAft>
              <a:defRPr/>
            </a:pPr>
            <a:r>
              <a:rPr lang="en-GB" b="1" dirty="0" smtClean="0">
                <a:solidFill>
                  <a:srgbClr val="0070C0"/>
                </a:solidFill>
              </a:rPr>
              <a:t>In practice Achievement for All is implemented through 4 elements</a:t>
            </a:r>
            <a:endParaRPr lang="en-GB" b="1" dirty="0">
              <a:solidFill>
                <a:srgbClr val="0070C0"/>
              </a:solidFill>
            </a:endParaRPr>
          </a:p>
        </p:txBody>
      </p:sp>
      <p:sp>
        <p:nvSpPr>
          <p:cNvPr id="3" name="Content Placeholder 2"/>
          <p:cNvSpPr>
            <a:spLocks noGrp="1"/>
          </p:cNvSpPr>
          <p:nvPr>
            <p:ph idx="1"/>
          </p:nvPr>
        </p:nvSpPr>
        <p:spPr/>
        <p:txBody>
          <a:bodyPr rtlCol="0">
            <a:normAutofit fontScale="62500" lnSpcReduction="20000"/>
          </a:bodyPr>
          <a:lstStyle/>
          <a:p>
            <a:pPr fontAlgn="auto">
              <a:spcBef>
                <a:spcPts val="600"/>
              </a:spcBef>
              <a:spcAft>
                <a:spcPts val="200"/>
              </a:spcAft>
              <a:buFont typeface="Arial" pitchFamily="34" charset="0"/>
              <a:buChar char="•"/>
              <a:defRPr/>
            </a:pPr>
            <a:r>
              <a:rPr lang="en-GB" b="1" dirty="0">
                <a:solidFill>
                  <a:srgbClr val="0070C0"/>
                </a:solidFill>
                <a:latin typeface="Arial"/>
                <a:ea typeface="Times New Roman"/>
                <a:cs typeface="Times New Roman"/>
              </a:rPr>
              <a:t>Element 1</a:t>
            </a:r>
            <a:r>
              <a:rPr lang="en-GB" dirty="0">
                <a:latin typeface="Arial"/>
                <a:ea typeface="Times New Roman"/>
                <a:cs typeface="Times New Roman"/>
              </a:rPr>
              <a:t>: Leadership of Achievement for All- to ensure schools maintain a sharp focus on the achievement, access and aspirations of the 20% of vulnerable, special educational needs and disabled learners.</a:t>
            </a:r>
          </a:p>
          <a:p>
            <a:pPr marL="0" indent="0" fontAlgn="auto">
              <a:spcBef>
                <a:spcPts val="600"/>
              </a:spcBef>
              <a:spcAft>
                <a:spcPts val="200"/>
              </a:spcAft>
              <a:buFont typeface="Arial" pitchFamily="34" charset="0"/>
              <a:buNone/>
              <a:defRPr/>
            </a:pPr>
            <a:endParaRPr lang="en-GB" dirty="0">
              <a:latin typeface="Arial"/>
              <a:ea typeface="Times New Roman"/>
              <a:cs typeface="Times New Roman"/>
            </a:endParaRPr>
          </a:p>
          <a:p>
            <a:pPr fontAlgn="auto">
              <a:spcBef>
                <a:spcPts val="600"/>
              </a:spcBef>
              <a:spcAft>
                <a:spcPts val="200"/>
              </a:spcAft>
              <a:buFont typeface="Arial" pitchFamily="34" charset="0"/>
              <a:buChar char="•"/>
              <a:defRPr/>
            </a:pPr>
            <a:r>
              <a:rPr lang="en-GB" b="1" dirty="0">
                <a:solidFill>
                  <a:srgbClr val="0070C0"/>
                </a:solidFill>
                <a:latin typeface="Arial"/>
                <a:ea typeface="Times New Roman"/>
                <a:cs typeface="Times New Roman"/>
              </a:rPr>
              <a:t>Element 2: </a:t>
            </a:r>
            <a:r>
              <a:rPr lang="en-GB" dirty="0">
                <a:latin typeface="Arial"/>
                <a:ea typeface="Times New Roman"/>
                <a:cs typeface="Times New Roman"/>
              </a:rPr>
              <a:t>High quality teaching and learning- leading to improved progress for all pupils (assessment and target setting).</a:t>
            </a:r>
          </a:p>
          <a:p>
            <a:pPr marL="0" indent="0" fontAlgn="auto">
              <a:spcBef>
                <a:spcPts val="600"/>
              </a:spcBef>
              <a:spcAft>
                <a:spcPts val="200"/>
              </a:spcAft>
              <a:buFont typeface="Arial" pitchFamily="34" charset="0"/>
              <a:buNone/>
              <a:defRPr/>
            </a:pPr>
            <a:endParaRPr lang="en-GB" dirty="0">
              <a:latin typeface="Arial"/>
              <a:ea typeface="Times New Roman"/>
              <a:cs typeface="Times New Roman"/>
            </a:endParaRPr>
          </a:p>
          <a:p>
            <a:pPr fontAlgn="auto">
              <a:spcBef>
                <a:spcPts val="600"/>
              </a:spcBef>
              <a:spcAft>
                <a:spcPts val="200"/>
              </a:spcAft>
              <a:buFont typeface="Arial" pitchFamily="34" charset="0"/>
              <a:buChar char="•"/>
              <a:defRPr/>
            </a:pPr>
            <a:r>
              <a:rPr lang="en-GB" b="1" dirty="0">
                <a:solidFill>
                  <a:srgbClr val="0070C0"/>
                </a:solidFill>
                <a:latin typeface="Arial"/>
                <a:ea typeface="Times New Roman"/>
                <a:cs typeface="Times New Roman"/>
              </a:rPr>
              <a:t>Element 3:</a:t>
            </a:r>
            <a:r>
              <a:rPr lang="en-GB" dirty="0">
                <a:latin typeface="Arial"/>
                <a:ea typeface="Times New Roman"/>
                <a:cs typeface="Times New Roman"/>
              </a:rPr>
              <a:t> Structured conversations with parents/carers – to improve parents’/carers’ engagement with school and their involvement in their child’s learning and achievement.</a:t>
            </a:r>
          </a:p>
          <a:p>
            <a:pPr marL="0" indent="0" fontAlgn="auto">
              <a:spcBef>
                <a:spcPts val="600"/>
              </a:spcBef>
              <a:spcAft>
                <a:spcPts val="200"/>
              </a:spcAft>
              <a:buFont typeface="Arial" pitchFamily="34" charset="0"/>
              <a:buNone/>
              <a:defRPr/>
            </a:pPr>
            <a:endParaRPr lang="en-GB" dirty="0">
              <a:latin typeface="Arial"/>
              <a:ea typeface="Times New Roman"/>
              <a:cs typeface="Times New Roman"/>
            </a:endParaRPr>
          </a:p>
          <a:p>
            <a:pPr fontAlgn="auto">
              <a:spcBef>
                <a:spcPts val="600"/>
              </a:spcBef>
              <a:spcAft>
                <a:spcPts val="200"/>
              </a:spcAft>
              <a:buFont typeface="Arial" pitchFamily="34" charset="0"/>
              <a:buChar char="•"/>
              <a:defRPr/>
            </a:pPr>
            <a:r>
              <a:rPr lang="en-GB" b="1" dirty="0">
                <a:solidFill>
                  <a:srgbClr val="0070C0"/>
                </a:solidFill>
                <a:latin typeface="Arial"/>
                <a:ea typeface="Times New Roman"/>
                <a:cs typeface="Times New Roman"/>
              </a:rPr>
              <a:t>Element 4</a:t>
            </a:r>
            <a:r>
              <a:rPr lang="en-GB" dirty="0">
                <a:solidFill>
                  <a:schemeClr val="accent1"/>
                </a:solidFill>
                <a:latin typeface="Arial"/>
                <a:ea typeface="Times New Roman"/>
                <a:cs typeface="Times New Roman"/>
              </a:rPr>
              <a:t>: </a:t>
            </a:r>
            <a:r>
              <a:rPr lang="en-GB" dirty="0">
                <a:latin typeface="Arial"/>
                <a:ea typeface="Times New Roman"/>
                <a:cs typeface="Times New Roman"/>
              </a:rPr>
              <a:t>Wider outcomes – to support the participation, enjoyment and achievement of children in all elements of school life.</a:t>
            </a:r>
          </a:p>
          <a:p>
            <a:pPr fontAlgn="auto">
              <a:spcAft>
                <a:spcPts val="0"/>
              </a:spcAft>
              <a:buFont typeface="Arial" pitchFamily="34" charset="0"/>
              <a:buChar char="•"/>
              <a:defRPr/>
            </a:pPr>
            <a:endParaRPr lang="en-GB" dirty="0"/>
          </a:p>
        </p:txBody>
      </p:sp>
      <p:pic>
        <p:nvPicPr>
          <p:cNvPr id="16387" name="Picture 2"/>
          <p:cNvPicPr>
            <a:picLocks noChangeAspect="1" noChangeArrowheads="1"/>
          </p:cNvPicPr>
          <p:nvPr/>
        </p:nvPicPr>
        <p:blipFill>
          <a:blip r:embed="rId2"/>
          <a:srcRect/>
          <a:stretch>
            <a:fillRect/>
          </a:stretch>
        </p:blipFill>
        <p:spPr bwMode="auto">
          <a:xfrm>
            <a:off x="4716463" y="6243638"/>
            <a:ext cx="3962400" cy="34131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49263" y="692150"/>
            <a:ext cx="8229600" cy="1143000"/>
          </a:xfrm>
        </p:spPr>
        <p:txBody>
          <a:bodyPr/>
          <a:lstStyle/>
          <a:p>
            <a:r>
              <a:rPr lang="en-GB" smtClean="0">
                <a:solidFill>
                  <a:srgbClr val="0070C0"/>
                </a:solidFill>
              </a:rPr>
              <a:t>Aims </a:t>
            </a:r>
          </a:p>
        </p:txBody>
      </p:sp>
      <p:sp>
        <p:nvSpPr>
          <p:cNvPr id="3" name="Content Placeholder 2"/>
          <p:cNvSpPr>
            <a:spLocks noGrp="1"/>
          </p:cNvSpPr>
          <p:nvPr>
            <p:ph idx="1"/>
          </p:nvPr>
        </p:nvSpPr>
        <p:spPr>
          <a:xfrm>
            <a:off x="684213" y="1916113"/>
            <a:ext cx="8604250" cy="4724400"/>
          </a:xfrm>
        </p:spPr>
        <p:txBody>
          <a:bodyPr rtlCol="0">
            <a:normAutofit lnSpcReduction="10000"/>
          </a:bodyPr>
          <a:lstStyle/>
          <a:p>
            <a:pPr fontAlgn="auto">
              <a:spcAft>
                <a:spcPts val="0"/>
              </a:spcAft>
              <a:buFont typeface="Arial" pitchFamily="34" charset="0"/>
              <a:buChar char="•"/>
              <a:defRPr/>
            </a:pPr>
            <a:endParaRPr lang="en-GB" dirty="0" smtClean="0"/>
          </a:p>
          <a:p>
            <a:pPr fontAlgn="auto">
              <a:spcAft>
                <a:spcPts val="0"/>
              </a:spcAft>
              <a:buFont typeface="Arial" pitchFamily="34" charset="0"/>
              <a:buChar char="•"/>
              <a:defRPr/>
            </a:pPr>
            <a:r>
              <a:rPr lang="en-GB" dirty="0" smtClean="0"/>
              <a:t>Increase progress of children in schools with SEND</a:t>
            </a:r>
          </a:p>
          <a:p>
            <a:pPr fontAlgn="auto">
              <a:spcAft>
                <a:spcPts val="0"/>
              </a:spcAft>
              <a:buFont typeface="Arial" pitchFamily="34" charset="0"/>
              <a:buChar char="•"/>
              <a:defRPr/>
            </a:pPr>
            <a:r>
              <a:rPr lang="en-GB" dirty="0" smtClean="0"/>
              <a:t>Improve engagement of their parents with the school</a:t>
            </a:r>
          </a:p>
          <a:p>
            <a:pPr fontAlgn="auto">
              <a:spcAft>
                <a:spcPts val="0"/>
              </a:spcAft>
              <a:buFont typeface="Arial" pitchFamily="34" charset="0"/>
              <a:buChar char="•"/>
              <a:defRPr/>
            </a:pPr>
            <a:r>
              <a:rPr lang="en-GB" dirty="0" smtClean="0"/>
              <a:t>Improve wider outcomes of children with SEND</a:t>
            </a:r>
          </a:p>
          <a:p>
            <a:pPr fontAlgn="auto">
              <a:spcAft>
                <a:spcPts val="0"/>
              </a:spcAft>
              <a:buFont typeface="Arial" pitchFamily="34" charset="0"/>
              <a:buChar char="•"/>
              <a:defRPr/>
            </a:pPr>
            <a:endParaRPr lang="en-GB" dirty="0"/>
          </a:p>
          <a:p>
            <a:pPr marL="0" indent="0" fontAlgn="auto">
              <a:spcAft>
                <a:spcPts val="0"/>
              </a:spcAft>
              <a:buFont typeface="Arial" pitchFamily="34" charset="0"/>
              <a:buNone/>
              <a:defRPr/>
            </a:pPr>
            <a:endParaRPr lang="en-GB" dirty="0" smtClean="0"/>
          </a:p>
          <a:p>
            <a:pPr marL="0" indent="0" fontAlgn="auto">
              <a:spcAft>
                <a:spcPts val="0"/>
              </a:spcAft>
              <a:buFont typeface="Arial" pitchFamily="34" charset="0"/>
              <a:buNone/>
              <a:defRPr/>
            </a:pPr>
            <a:r>
              <a:rPr lang="en-GB" dirty="0" smtClean="0"/>
              <a:t>					</a:t>
            </a:r>
            <a:endParaRPr lang="en-GB" dirty="0"/>
          </a:p>
        </p:txBody>
      </p:sp>
      <p:pic>
        <p:nvPicPr>
          <p:cNvPr id="17411" name="Picture 2"/>
          <p:cNvPicPr>
            <a:picLocks noChangeAspect="1" noChangeArrowheads="1"/>
          </p:cNvPicPr>
          <p:nvPr/>
        </p:nvPicPr>
        <p:blipFill>
          <a:blip r:embed="rId2"/>
          <a:srcRect/>
          <a:stretch>
            <a:fillRect/>
          </a:stretch>
        </p:blipFill>
        <p:spPr bwMode="auto">
          <a:xfrm>
            <a:off x="4716463" y="6299200"/>
            <a:ext cx="3962400" cy="341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b="1" dirty="0" smtClean="0">
                <a:solidFill>
                  <a:srgbClr val="0070C0"/>
                </a:solidFill>
              </a:rPr>
              <a:t>Achievement for All:</a:t>
            </a:r>
            <a:br>
              <a:rPr lang="en-GB" b="1" dirty="0" smtClean="0">
                <a:solidFill>
                  <a:srgbClr val="0070C0"/>
                </a:solidFill>
              </a:rPr>
            </a:br>
            <a:r>
              <a:rPr lang="en-GB" b="1" dirty="0" smtClean="0">
                <a:solidFill>
                  <a:srgbClr val="0070C0"/>
                </a:solidFill>
              </a:rPr>
              <a:t>Not just another initiative</a:t>
            </a:r>
            <a:endParaRPr lang="en-GB" b="1" dirty="0">
              <a:solidFill>
                <a:srgbClr val="0070C0"/>
              </a:solidFill>
            </a:endParaRPr>
          </a:p>
        </p:txBody>
      </p:sp>
      <p:sp>
        <p:nvSpPr>
          <p:cNvPr id="18434" name="Content Placeholder 3"/>
          <p:cNvSpPr>
            <a:spLocks noGrp="1"/>
          </p:cNvSpPr>
          <p:nvPr>
            <p:ph sz="half" idx="2"/>
          </p:nvPr>
        </p:nvSpPr>
        <p:spPr>
          <a:xfrm>
            <a:off x="5219700" y="1989138"/>
            <a:ext cx="4038600" cy="4525962"/>
          </a:xfrm>
        </p:spPr>
        <p:txBody>
          <a:bodyPr/>
          <a:lstStyle/>
          <a:p>
            <a:pPr marL="0" indent="0">
              <a:buFont typeface="Arial" charset="0"/>
              <a:buNone/>
            </a:pPr>
            <a:r>
              <a:rPr lang="en-GB" smtClean="0"/>
              <a:t>Resounding success of  pilot (2009-2011) in 454 primary, secondary and  special schools and pupil referral units across 10 local authorities in England (DfE, 2011-Manchester University Evaluation)</a:t>
            </a:r>
          </a:p>
        </p:txBody>
      </p:sp>
      <p:pic>
        <p:nvPicPr>
          <p:cNvPr id="18435" name="Picture 2"/>
          <p:cNvPicPr>
            <a:picLocks noGrp="1" noChangeAspect="1" noChangeArrowheads="1"/>
          </p:cNvPicPr>
          <p:nvPr>
            <p:ph sz="half" idx="1"/>
          </p:nvPr>
        </p:nvPicPr>
        <p:blipFill>
          <a:blip r:embed="rId2"/>
          <a:srcRect/>
          <a:stretch>
            <a:fillRect/>
          </a:stretch>
        </p:blipFill>
        <p:spPr>
          <a:xfrm>
            <a:off x="468313" y="1989138"/>
            <a:ext cx="4608512" cy="3600450"/>
          </a:xfrm>
        </p:spPr>
      </p:pic>
      <p:pic>
        <p:nvPicPr>
          <p:cNvPr id="18436" name="Picture 2"/>
          <p:cNvPicPr>
            <a:picLocks noChangeAspect="1" noChangeArrowheads="1"/>
          </p:cNvPicPr>
          <p:nvPr/>
        </p:nvPicPr>
        <p:blipFill>
          <a:blip r:embed="rId3"/>
          <a:srcRect/>
          <a:stretch>
            <a:fillRect/>
          </a:stretch>
        </p:blipFill>
        <p:spPr bwMode="auto">
          <a:xfrm>
            <a:off x="4775200" y="6299200"/>
            <a:ext cx="3962400" cy="341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GB" b="1" smtClean="0">
                <a:solidFill>
                  <a:schemeClr val="accent1"/>
                </a:solidFill>
              </a:rPr>
              <a:t>Leadership of SEN and inclusion</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n-GB" dirty="0"/>
              <a:t>Leadership central to Achievement for All –pilot focussed on 4 key areas of inclusive leadership identified by National College-vision, commitment, collaboration and communication (NCSL, 2010)</a:t>
            </a:r>
          </a:p>
          <a:p>
            <a:pPr fontAlgn="auto">
              <a:spcAft>
                <a:spcPts val="0"/>
              </a:spcAft>
              <a:buFont typeface="Arial" pitchFamily="34" charset="0"/>
              <a:buChar char="•"/>
              <a:defRPr/>
            </a:pPr>
            <a:r>
              <a:rPr lang="en-GB" dirty="0" smtClean="0"/>
              <a:t>Research shows importance of head teacher in developing an inclusive school (Kugelmass, 2003)</a:t>
            </a:r>
          </a:p>
          <a:p>
            <a:pPr fontAlgn="auto">
              <a:spcAft>
                <a:spcPts val="0"/>
              </a:spcAft>
              <a:buFont typeface="Arial" pitchFamily="34" charset="0"/>
              <a:buChar char="•"/>
              <a:defRPr/>
            </a:pPr>
            <a:r>
              <a:rPr lang="en-GB" dirty="0" smtClean="0"/>
              <a:t>New Ofsted Framework for Inspection 2012-inspection will evaluate extent to which leaders and managers at all levels ‘</a:t>
            </a:r>
            <a:r>
              <a:rPr lang="en-GB" i="1" dirty="0" smtClean="0"/>
              <a:t>demonstrate an ambitious vision for the school</a:t>
            </a:r>
            <a:r>
              <a:rPr lang="en-GB" dirty="0" smtClean="0"/>
              <a:t>’ </a:t>
            </a:r>
            <a:endParaRPr lang="en-GB" dirty="0"/>
          </a:p>
        </p:txBody>
      </p:sp>
      <p:pic>
        <p:nvPicPr>
          <p:cNvPr id="19459" name="Picture 2"/>
          <p:cNvPicPr>
            <a:picLocks noChangeAspect="1" noChangeArrowheads="1"/>
          </p:cNvPicPr>
          <p:nvPr/>
        </p:nvPicPr>
        <p:blipFill>
          <a:blip r:embed="rId2"/>
          <a:srcRect/>
          <a:stretch>
            <a:fillRect/>
          </a:stretch>
        </p:blipFill>
        <p:spPr bwMode="auto">
          <a:xfrm>
            <a:off x="4716463" y="6243638"/>
            <a:ext cx="3962400" cy="34131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b="1" dirty="0" smtClean="0">
                <a:solidFill>
                  <a:schemeClr val="accent1"/>
                </a:solidFill>
              </a:rPr>
              <a:t>Key Findings</a:t>
            </a:r>
            <a:br>
              <a:rPr lang="en-GB" b="1" dirty="0" smtClean="0">
                <a:solidFill>
                  <a:schemeClr val="accent1"/>
                </a:solidFill>
              </a:rPr>
            </a:br>
            <a:r>
              <a:rPr lang="en-GB" sz="3600" b="1" dirty="0" smtClean="0">
                <a:solidFill>
                  <a:schemeClr val="accent1"/>
                </a:solidFill>
              </a:rPr>
              <a:t>(National Evaluation, DfE, Nov 2011)</a:t>
            </a:r>
            <a:endParaRPr lang="en-GB" sz="3600" b="1" dirty="0">
              <a:solidFill>
                <a:schemeClr val="accent1"/>
              </a:solidFill>
            </a:endParaRPr>
          </a:p>
        </p:txBody>
      </p:sp>
      <p:sp>
        <p:nvSpPr>
          <p:cNvPr id="20482" name="Content Placeholder 2"/>
          <p:cNvSpPr>
            <a:spLocks noGrp="1"/>
          </p:cNvSpPr>
          <p:nvPr>
            <p:ph idx="1"/>
          </p:nvPr>
        </p:nvSpPr>
        <p:spPr/>
        <p:txBody>
          <a:bodyPr/>
          <a:lstStyle/>
          <a:p>
            <a:r>
              <a:rPr lang="en-GB" sz="2400" smtClean="0"/>
              <a:t>Achievement for All had a significant impact on progress in English and mathematics for pupils with SEND.</a:t>
            </a:r>
          </a:p>
          <a:p>
            <a:r>
              <a:rPr lang="en-GB" sz="2400" b="1" smtClean="0">
                <a:solidFill>
                  <a:schemeClr val="accent1"/>
                </a:solidFill>
              </a:rPr>
              <a:t>There were significant decreases in persistent absenteeism.</a:t>
            </a:r>
          </a:p>
          <a:p>
            <a:r>
              <a:rPr lang="en-GB" sz="2400" smtClean="0"/>
              <a:t>Schools reported clear improvement in pupils’ behaviour, along with reductions in bullying </a:t>
            </a:r>
          </a:p>
          <a:p>
            <a:r>
              <a:rPr lang="en-GB" sz="2400" b="1" smtClean="0">
                <a:solidFill>
                  <a:schemeClr val="accent1"/>
                </a:solidFill>
              </a:rPr>
              <a:t>There was increased parental engagement in their child’s learning,  including among hard-to-reach parents. </a:t>
            </a:r>
          </a:p>
          <a:p>
            <a:r>
              <a:rPr lang="en-GB" sz="2400" smtClean="0"/>
              <a:t>Schools liked using the Achievement for All frame work and found it provided a sustainable programme owned by the school leadership and adapted to their needs and priorities.</a:t>
            </a:r>
          </a:p>
          <a:p>
            <a:endParaRPr lang="en-GB" sz="2600" smtClean="0"/>
          </a:p>
        </p:txBody>
      </p:sp>
      <p:pic>
        <p:nvPicPr>
          <p:cNvPr id="20483" name="Picture 2"/>
          <p:cNvPicPr>
            <a:picLocks noChangeAspect="1" noChangeArrowheads="1"/>
          </p:cNvPicPr>
          <p:nvPr/>
        </p:nvPicPr>
        <p:blipFill>
          <a:blip r:embed="rId2"/>
          <a:srcRect/>
          <a:stretch>
            <a:fillRect/>
          </a:stretch>
        </p:blipFill>
        <p:spPr bwMode="auto">
          <a:xfrm>
            <a:off x="4716463" y="6299200"/>
            <a:ext cx="3962400" cy="34131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b="1" dirty="0" smtClean="0">
                <a:solidFill>
                  <a:srgbClr val="0070C0"/>
                </a:solidFill>
              </a:rPr>
              <a:t>National Evaluation: other relevant findings </a:t>
            </a:r>
            <a:r>
              <a:rPr lang="en-GB" sz="3100" b="1" dirty="0" smtClean="0">
                <a:solidFill>
                  <a:srgbClr val="0070C0"/>
                </a:solidFill>
              </a:rPr>
              <a:t>(DfE, Nov 2011)</a:t>
            </a:r>
            <a:endParaRPr lang="en-GB" sz="3100" b="1" dirty="0">
              <a:solidFill>
                <a:srgbClr val="0070C0"/>
              </a:solidFill>
            </a:endParaRPr>
          </a:p>
        </p:txBody>
      </p:sp>
      <p:sp>
        <p:nvSpPr>
          <p:cNvPr id="3" name="Content Placeholder 2"/>
          <p:cNvSpPr>
            <a:spLocks noGrp="1"/>
          </p:cNvSpPr>
          <p:nvPr>
            <p:ph idx="1"/>
          </p:nvPr>
        </p:nvSpPr>
        <p:spPr/>
        <p:txBody>
          <a:bodyPr rtlCol="0">
            <a:normAutofit fontScale="85000" lnSpcReduction="20000"/>
          </a:bodyPr>
          <a:lstStyle/>
          <a:p>
            <a:pPr fontAlgn="auto">
              <a:spcAft>
                <a:spcPts val="0"/>
              </a:spcAft>
              <a:buFont typeface="Arial" pitchFamily="34" charset="0"/>
              <a:buChar char="•"/>
              <a:defRPr/>
            </a:pPr>
            <a:r>
              <a:rPr lang="en-GB" dirty="0" smtClean="0"/>
              <a:t>Many </a:t>
            </a:r>
            <a:r>
              <a:rPr lang="en-GB" dirty="0"/>
              <a:t>schools reported an </a:t>
            </a:r>
            <a:r>
              <a:rPr lang="en-GB" dirty="0">
                <a:solidFill>
                  <a:srgbClr val="0070C0"/>
                </a:solidFill>
              </a:rPr>
              <a:t>increased awareness of and focus on SEND</a:t>
            </a:r>
            <a:r>
              <a:rPr lang="en-GB" dirty="0"/>
              <a:t> and inclusion issues </a:t>
            </a:r>
          </a:p>
          <a:p>
            <a:pPr fontAlgn="auto">
              <a:spcAft>
                <a:spcPts val="0"/>
              </a:spcAft>
              <a:buFont typeface="Arial" pitchFamily="34" charset="0"/>
              <a:buChar char="•"/>
              <a:defRPr/>
            </a:pPr>
            <a:r>
              <a:rPr lang="en-GB" dirty="0"/>
              <a:t>Many schools reported a greater </a:t>
            </a:r>
            <a:r>
              <a:rPr lang="en-GB" dirty="0">
                <a:solidFill>
                  <a:srgbClr val="0070C0"/>
                </a:solidFill>
              </a:rPr>
              <a:t>emphasis on understanding and addressing pupils’ wider needs</a:t>
            </a:r>
            <a:r>
              <a:rPr lang="en-GB" dirty="0"/>
              <a:t>. </a:t>
            </a:r>
          </a:p>
          <a:p>
            <a:pPr fontAlgn="auto">
              <a:spcAft>
                <a:spcPts val="0"/>
              </a:spcAft>
              <a:buFont typeface="Arial" pitchFamily="34" charset="0"/>
              <a:buChar char="•"/>
              <a:defRPr/>
            </a:pPr>
            <a:r>
              <a:rPr lang="en-GB" dirty="0"/>
              <a:t>In many schools </a:t>
            </a:r>
            <a:r>
              <a:rPr lang="en-GB" dirty="0">
                <a:solidFill>
                  <a:srgbClr val="0070C0"/>
                </a:solidFill>
              </a:rPr>
              <a:t>teachers began to take a more active role in the assessment and monitoring</a:t>
            </a:r>
            <a:r>
              <a:rPr lang="en-GB" dirty="0"/>
              <a:t> of </a:t>
            </a:r>
            <a:r>
              <a:rPr lang="en-GB" dirty="0" smtClean="0"/>
              <a:t>pupils </a:t>
            </a:r>
            <a:r>
              <a:rPr lang="en-GB" dirty="0"/>
              <a:t>with SEND</a:t>
            </a:r>
            <a:r>
              <a:rPr lang="en-GB" b="1" dirty="0"/>
              <a:t> </a:t>
            </a:r>
            <a:r>
              <a:rPr lang="en-GB" dirty="0"/>
              <a:t>in their classrooms. </a:t>
            </a:r>
          </a:p>
          <a:p>
            <a:pPr fontAlgn="auto">
              <a:spcAft>
                <a:spcPts val="0"/>
              </a:spcAft>
              <a:buFont typeface="Arial" pitchFamily="34" charset="0"/>
              <a:buChar char="•"/>
              <a:defRPr/>
            </a:pPr>
            <a:r>
              <a:rPr lang="en-GB" dirty="0"/>
              <a:t>In many schools, </a:t>
            </a:r>
            <a:r>
              <a:rPr lang="en-GB" dirty="0">
                <a:solidFill>
                  <a:srgbClr val="0070C0"/>
                </a:solidFill>
              </a:rPr>
              <a:t>continuing professional development </a:t>
            </a:r>
            <a:r>
              <a:rPr lang="en-GB" dirty="0"/>
              <a:t>(CPD) </a:t>
            </a:r>
            <a:r>
              <a:rPr lang="en-GB" dirty="0" smtClean="0"/>
              <a:t>associated </a:t>
            </a:r>
            <a:r>
              <a:rPr lang="en-GB" dirty="0"/>
              <a:t>with </a:t>
            </a:r>
            <a:r>
              <a:rPr lang="en-GB" dirty="0" smtClean="0"/>
              <a:t>Achievement for All, particularly </a:t>
            </a:r>
            <a:r>
              <a:rPr lang="en-GB" dirty="0"/>
              <a:t>around the structured conversations were applied more widely in day‐to‐day interactions with staff and </a:t>
            </a:r>
            <a:r>
              <a:rPr lang="en-GB" dirty="0" smtClean="0"/>
              <a:t>non‐Achievement for All parents</a:t>
            </a:r>
            <a:r>
              <a:rPr lang="en-GB" dirty="0"/>
              <a:t>.</a:t>
            </a:r>
          </a:p>
          <a:p>
            <a:pPr fontAlgn="auto">
              <a:spcAft>
                <a:spcPts val="0"/>
              </a:spcAft>
              <a:buFont typeface="Arial" pitchFamily="34" charset="0"/>
              <a:buChar char="•"/>
              <a:defRPr/>
            </a:pPr>
            <a:endParaRPr lang="en-GB" dirty="0"/>
          </a:p>
        </p:txBody>
      </p:sp>
      <p:pic>
        <p:nvPicPr>
          <p:cNvPr id="21507" name="Picture 2"/>
          <p:cNvPicPr>
            <a:picLocks noChangeAspect="1" noChangeArrowheads="1"/>
          </p:cNvPicPr>
          <p:nvPr/>
        </p:nvPicPr>
        <p:blipFill>
          <a:blip r:embed="rId2"/>
          <a:srcRect/>
          <a:stretch>
            <a:fillRect/>
          </a:stretch>
        </p:blipFill>
        <p:spPr bwMode="auto">
          <a:xfrm>
            <a:off x="4775200" y="6299200"/>
            <a:ext cx="3962400" cy="34131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TotalTime>
  <Words>2123</Words>
  <Application>Microsoft Office PowerPoint</Application>
  <PresentationFormat>On-screen Show (4:3)</PresentationFormat>
  <Paragraphs>173</Paragraphs>
  <Slides>38</Slides>
  <Notes>0</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38</vt:i4>
      </vt:variant>
    </vt:vector>
  </HeadingPairs>
  <TitlesOfParts>
    <vt:vector size="42" baseType="lpstr">
      <vt:lpstr>Calibri</vt:lpstr>
      <vt:lpstr>Arial</vt:lpstr>
      <vt:lpstr>Times New Roman</vt:lpstr>
      <vt:lpstr>Office Theme</vt:lpstr>
      <vt:lpstr>Slide 1</vt:lpstr>
      <vt:lpstr>Slide 2</vt:lpstr>
      <vt:lpstr>Slide 3</vt:lpstr>
      <vt:lpstr>In practice Achievement for All is implemented through 4 elements</vt:lpstr>
      <vt:lpstr>Aims </vt:lpstr>
      <vt:lpstr>Achievement for All: Not just another initiative</vt:lpstr>
      <vt:lpstr>Leadership of SEN and inclusion</vt:lpstr>
      <vt:lpstr>Key Findings (National Evaluation, DfE, Nov 2011)</vt:lpstr>
      <vt:lpstr>National Evaluation: other relevant findings (DfE, Nov 2011)</vt:lpstr>
      <vt:lpstr>Policy: the positive impact of Achievement for All </vt:lpstr>
      <vt:lpstr>Achievement for All-a framework for practice</vt:lpstr>
      <vt:lpstr>Raising Aspirations</vt:lpstr>
      <vt:lpstr>Changing school and teacher attitudes</vt:lpstr>
      <vt:lpstr>Focus on raising attainment= learning + attainment in the classroom</vt:lpstr>
      <vt:lpstr>Changing teacher attitudes- a model for practice </vt:lpstr>
      <vt:lpstr>Identifying SEND- how accurate? </vt:lpstr>
      <vt:lpstr>Possible reasons for change: a systematic approach? (adapted from DfE, 2011)</vt:lpstr>
      <vt:lpstr>Case Study- Caludon Castle School, Coventry</vt:lpstr>
      <vt:lpstr>Key challenges</vt:lpstr>
      <vt:lpstr>Approach</vt:lpstr>
      <vt:lpstr>Specific roles undertaken by pupils</vt:lpstr>
      <vt:lpstr>Planned outcomes for pupils</vt:lpstr>
      <vt:lpstr>General Outcomes</vt:lpstr>
      <vt:lpstr>One teacher wrote:</vt:lpstr>
      <vt:lpstr>Outcomes for Pupil A</vt:lpstr>
      <vt:lpstr>And, he confidently reports:</vt:lpstr>
      <vt:lpstr>Outcomes for Pupil B</vt:lpstr>
      <vt:lpstr>Key learning points</vt:lpstr>
      <vt:lpstr>Staff say Achievement for All is not just another initiative</vt:lpstr>
      <vt:lpstr>Other key findings from the national evaluation:  Progress in English and Maths (DfE,Nov 2011)</vt:lpstr>
      <vt:lpstr>Achievement for All-building  communities of practice</vt:lpstr>
      <vt:lpstr>Outcome: Behaviour and Attendance</vt:lpstr>
      <vt:lpstr>Wider outcomes</vt:lpstr>
      <vt:lpstr>Outcome: Empowers, engages and includes parents</vt:lpstr>
      <vt:lpstr>What the parents say</vt:lpstr>
      <vt:lpstr>Slide 36</vt:lpstr>
      <vt:lpstr>Outcome: Leadership </vt:lpstr>
      <vt:lpstr>Where are we now?: looking to the future</vt:lpstr>
    </vt:vector>
  </TitlesOfParts>
  <Company>Achievement for All (3As)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Knowles</dc:creator>
  <cp:lastModifiedBy>Andrea Walsh</cp:lastModifiedBy>
  <cp:revision>19</cp:revision>
  <dcterms:created xsi:type="dcterms:W3CDTF">2011-12-01T10:15:00Z</dcterms:created>
  <dcterms:modified xsi:type="dcterms:W3CDTF">2011-12-05T09:19:53Z</dcterms:modified>
</cp:coreProperties>
</file>