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9" r:id="rId2"/>
    <p:sldId id="261" r:id="rId3"/>
    <p:sldId id="262" r:id="rId4"/>
    <p:sldId id="263" r:id="rId5"/>
    <p:sldId id="264" r:id="rId6"/>
    <p:sldId id="265" r:id="rId7"/>
    <p:sldId id="266" r:id="rId8"/>
    <p:sldId id="267" r:id="rId9"/>
    <p:sldId id="268" r:id="rId10"/>
    <p:sldId id="269" r:id="rId11"/>
    <p:sldId id="270" r:id="rId12"/>
    <p:sldId id="271" r:id="rId13"/>
    <p:sldId id="272" r:id="rId14"/>
    <p:sldId id="273" r:id="rId15"/>
    <p:sldId id="274" r:id="rId1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327" autoAdjust="0"/>
    <p:restoredTop sz="94660"/>
  </p:normalViewPr>
  <p:slideViewPr>
    <p:cSldViewPr>
      <p:cViewPr varScale="1">
        <p:scale>
          <a:sx n="71" d="100"/>
          <a:sy n="71" d="100"/>
        </p:scale>
        <p:origin x="-1110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5838A7-20C8-4EF4-9A56-50E4772CF12D}" type="datetimeFigureOut">
              <a:rPr lang="en-GB" smtClean="0"/>
              <a:t>17/12/2012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7C3CBD-8560-430C-A10E-55FCA42A4068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016033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10781" indent="-273377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093509" indent="-218702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530912" indent="-218702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1968316" indent="-218702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405720" indent="-218702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843124" indent="-218702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280528" indent="-218702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717931" indent="-218702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7DC58A60-1D19-4C6D-B023-813F399A7DA3}" type="slidenum">
              <a:rPr lang="en-GB" smtClean="0">
                <a:solidFill>
                  <a:prstClr val="black"/>
                </a:solidFill>
              </a:rPr>
              <a:pPr eaLnBrk="1" hangingPunct="1"/>
              <a:t>4</a:t>
            </a:fld>
            <a:endParaRPr lang="en-GB" dirty="0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C448D-0DA6-4DDB-814F-DD0B364B0DF6}" type="datetimeFigureOut">
              <a:rPr lang="en-GB" smtClean="0"/>
              <a:t>17/12/2012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2711E5-44DE-451C-B576-162FF936398D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36815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C448D-0DA6-4DDB-814F-DD0B364B0DF6}" type="datetimeFigureOut">
              <a:rPr lang="en-GB" smtClean="0"/>
              <a:t>17/12/2012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2711E5-44DE-451C-B576-162FF936398D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97990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C448D-0DA6-4DDB-814F-DD0B364B0DF6}" type="datetimeFigureOut">
              <a:rPr lang="en-GB" smtClean="0"/>
              <a:t>17/12/2012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2711E5-44DE-451C-B576-162FF936398D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463099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C448D-0DA6-4DDB-814F-DD0B364B0DF6}" type="datetimeFigureOut">
              <a:rPr lang="en-GB" smtClean="0"/>
              <a:t>17/12/2012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2711E5-44DE-451C-B576-162FF936398D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500410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C448D-0DA6-4DDB-814F-DD0B364B0DF6}" type="datetimeFigureOut">
              <a:rPr lang="en-GB" smtClean="0"/>
              <a:t>17/12/2012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2711E5-44DE-451C-B576-162FF936398D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613574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C448D-0DA6-4DDB-814F-DD0B364B0DF6}" type="datetimeFigureOut">
              <a:rPr lang="en-GB" smtClean="0"/>
              <a:t>17/12/2012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2711E5-44DE-451C-B576-162FF936398D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115373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C448D-0DA6-4DDB-814F-DD0B364B0DF6}" type="datetimeFigureOut">
              <a:rPr lang="en-GB" smtClean="0"/>
              <a:t>17/12/2012</a:t>
            </a:fld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2711E5-44DE-451C-B576-162FF936398D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829425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C448D-0DA6-4DDB-814F-DD0B364B0DF6}" type="datetimeFigureOut">
              <a:rPr lang="en-GB" smtClean="0"/>
              <a:t>17/12/2012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2711E5-44DE-451C-B576-162FF936398D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920409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C448D-0DA6-4DDB-814F-DD0B364B0DF6}" type="datetimeFigureOut">
              <a:rPr lang="en-GB" smtClean="0"/>
              <a:t>17/12/2012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2711E5-44DE-451C-B576-162FF936398D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570897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C448D-0DA6-4DDB-814F-DD0B364B0DF6}" type="datetimeFigureOut">
              <a:rPr lang="en-GB" smtClean="0"/>
              <a:t>17/12/2012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2711E5-44DE-451C-B576-162FF936398D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879967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C448D-0DA6-4DDB-814F-DD0B364B0DF6}" type="datetimeFigureOut">
              <a:rPr lang="en-GB" smtClean="0"/>
              <a:t>17/12/2012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2711E5-44DE-451C-B576-162FF936398D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219948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4C448D-0DA6-4DDB-814F-DD0B364B0DF6}" type="datetimeFigureOut">
              <a:rPr lang="en-GB" smtClean="0"/>
              <a:t>17/12/2012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2711E5-44DE-451C-B576-162FF936398D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593514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G"/><Relationship Id="rId7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jpeg"/><Relationship Id="rId3" Type="http://schemas.openxmlformats.org/officeDocument/2006/relationships/image" Target="../media/image19.jpeg"/><Relationship Id="rId7" Type="http://schemas.openxmlformats.org/officeDocument/2006/relationships/image" Target="../media/image23.png"/><Relationship Id="rId12" Type="http://schemas.openxmlformats.org/officeDocument/2006/relationships/image" Target="../media/image28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jpe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Relationship Id="rId1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5556" y="3140968"/>
            <a:ext cx="2536404" cy="38055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1245" y="3455640"/>
            <a:ext cx="4476981" cy="33577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528" y="-99392"/>
            <a:ext cx="2882680" cy="39591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6544" y="-315416"/>
            <a:ext cx="5148064" cy="38610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-459432"/>
            <a:ext cx="2808312" cy="37444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9923" y="2996952"/>
            <a:ext cx="5266099" cy="39495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527" y="941469"/>
            <a:ext cx="6322810" cy="474210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351321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500"/>
                            </p:stCondLst>
                            <p:childTnLst>
                              <p:par>
                                <p:cTn id="2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500"/>
                            </p:stCondLst>
                            <p:childTnLst>
                              <p:par>
                                <p:cTn id="30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0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-36512" y="1"/>
            <a:ext cx="9180512" cy="6858000"/>
          </a:xfrm>
          <a:prstGeom prst="rect">
            <a:avLst/>
          </a:prstGeom>
          <a:solidFill>
            <a:srgbClr val="96969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8398" y="0"/>
            <a:ext cx="5155890" cy="687452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7504" y="933688"/>
            <a:ext cx="878497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itchFamily="2" charset="2"/>
              <a:buChar char="ü"/>
            </a:pPr>
            <a:r>
              <a:rPr lang="en-GB" sz="2000" b="1" u="sng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The activities are practical, fun based</a:t>
            </a:r>
            <a:r>
              <a:rPr lang="en-GB" sz="20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20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and voluntary and include after-school clubs, community activities, and learning at museums and theatres, in parks and galleries and even at B&amp;Q and the BBC. Children are also encouraged to attend CU lectures and seminars at universities in order to whet their appetite for future learning.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07504" y="2701369"/>
            <a:ext cx="87849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itchFamily="2" charset="2"/>
              <a:buChar char="ü"/>
            </a:pPr>
            <a:r>
              <a:rPr lang="en-GB" sz="20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After the age of 14 </a:t>
            </a:r>
            <a:r>
              <a:rPr lang="en-GB" sz="2000" b="1" u="sng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Children’s University ‘alumni’ can continue their involvement through our CU Volunteering scheme</a:t>
            </a:r>
            <a:r>
              <a:rPr lang="en-GB" sz="20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20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which is linked to the Duke of Edinburgh Award.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07504" y="3925505"/>
            <a:ext cx="87849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itchFamily="2" charset="2"/>
              <a:buChar char="ü"/>
            </a:pPr>
            <a:r>
              <a:rPr lang="en-GB" sz="20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The Children’s University </a:t>
            </a:r>
            <a:r>
              <a:rPr lang="en-GB" sz="2000" b="1" u="sng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aims to develop the understanding that learning can be a satellite navigation to better places in life</a:t>
            </a:r>
            <a:r>
              <a:rPr lang="en-GB" sz="20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… all under the motto </a:t>
            </a:r>
            <a:r>
              <a:rPr lang="en-GB" sz="2000" i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“aspire to inspire”</a:t>
            </a:r>
            <a:r>
              <a:rPr lang="en-GB" sz="20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!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94060" y="5149641"/>
            <a:ext cx="87984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itchFamily="2" charset="2"/>
              <a:buChar char="ü"/>
            </a:pPr>
            <a:r>
              <a:rPr lang="en-GB" sz="2000" b="1" u="sng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Independent evaluations</a:t>
            </a:r>
            <a:r>
              <a:rPr lang="en-GB" sz="20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by the University of Cambridge </a:t>
            </a:r>
            <a:r>
              <a:rPr lang="en-GB" sz="2000" b="1" u="sng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have shown that the Children’s University makes a difference to children’s learning and achievements</a:t>
            </a:r>
            <a:r>
              <a:rPr lang="en-GB" sz="20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, both in and out of school.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0" y="116632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CU USP …</a:t>
            </a:r>
            <a:endParaRPr lang="en-GB" sz="4400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343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8" grpId="0"/>
      <p:bldP spid="9" grpId="0"/>
      <p:bldP spid="10" grpId="0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ChangeArrowheads="1"/>
          </p:cNvSpPr>
          <p:nvPr/>
        </p:nvSpPr>
        <p:spPr bwMode="auto">
          <a:xfrm>
            <a:off x="-469900" y="0"/>
            <a:ext cx="10442575" cy="7002463"/>
          </a:xfrm>
          <a:prstGeom prst="rect">
            <a:avLst/>
          </a:prstGeom>
          <a:solidFill>
            <a:srgbClr val="96969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2467" name="Rectangle 3"/>
          <p:cNvSpPr>
            <a:spLocks noChangeArrowheads="1"/>
          </p:cNvSpPr>
          <p:nvPr/>
        </p:nvSpPr>
        <p:spPr bwMode="auto">
          <a:xfrm>
            <a:off x="158750" y="477838"/>
            <a:ext cx="8805863" cy="5759450"/>
          </a:xfrm>
          <a:prstGeom prst="rect">
            <a:avLst/>
          </a:prstGeom>
          <a:noFill/>
          <a:ln w="1270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62468" name="Picture 4" descr="Leadership for Learni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838" y="5805488"/>
            <a:ext cx="1370012" cy="79851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62469" name="Picture 5" descr="LD Poster -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3900" y="1519238"/>
            <a:ext cx="1739900" cy="2341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70" name="Picture 6" descr="Passport-025-resize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7450" y="3357563"/>
            <a:ext cx="1781175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71" name="Picture 7" descr="Camb Uni logo Boxe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7450" y="160338"/>
            <a:ext cx="1420813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73" name="Line 9"/>
          <p:cNvSpPr>
            <a:spLocks noChangeShapeType="1"/>
          </p:cNvSpPr>
          <p:nvPr/>
        </p:nvSpPr>
        <p:spPr bwMode="auto">
          <a:xfrm flipV="1">
            <a:off x="5078413" y="3500438"/>
            <a:ext cx="430212" cy="3175"/>
          </a:xfrm>
          <a:prstGeom prst="line">
            <a:avLst/>
          </a:prstGeom>
          <a:noFill/>
          <a:ln w="34925">
            <a:solidFill>
              <a:schemeClr val="bg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62474" name="Line 10"/>
          <p:cNvSpPr>
            <a:spLocks noChangeShapeType="1"/>
          </p:cNvSpPr>
          <p:nvPr/>
        </p:nvSpPr>
        <p:spPr bwMode="auto">
          <a:xfrm flipV="1">
            <a:off x="2701925" y="3497263"/>
            <a:ext cx="430213" cy="3175"/>
          </a:xfrm>
          <a:prstGeom prst="line">
            <a:avLst/>
          </a:prstGeom>
          <a:noFill/>
          <a:ln w="34925">
            <a:solidFill>
              <a:schemeClr val="bg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 dirty="0">
              <a:solidFill>
                <a:prstClr val="black"/>
              </a:solidFill>
            </a:endParaRPr>
          </a:p>
        </p:txBody>
      </p:sp>
      <p:pic>
        <p:nvPicPr>
          <p:cNvPr id="62476" name="Picture 12" descr="120220 gold 100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763588"/>
            <a:ext cx="2141538" cy="1512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77" name="Picture 13" descr="120220 bronze 30h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" y="4437063"/>
            <a:ext cx="2141538" cy="1512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78" name="Picture 14" descr="120220 silver 46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2565400"/>
            <a:ext cx="2141538" cy="151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79" name="Picture 15" descr="120220 honorary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1628775"/>
            <a:ext cx="2141538" cy="1512888"/>
          </a:xfrm>
          <a:prstGeom prst="rect">
            <a:avLst/>
          </a:prstGeom>
          <a:noFill/>
          <a:ln w="9525">
            <a:solidFill>
              <a:srgbClr val="C0C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480" name="Picture 16" descr="120220 outstanding ach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3787775"/>
            <a:ext cx="2141538" cy="1512888"/>
          </a:xfrm>
          <a:prstGeom prst="rect">
            <a:avLst/>
          </a:prstGeom>
          <a:noFill/>
          <a:ln w="9525">
            <a:solidFill>
              <a:srgbClr val="C0C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9900" y="4122738"/>
            <a:ext cx="2640013" cy="278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1742318"/>
            <a:ext cx="3198812" cy="2262746"/>
          </a:xfrm>
          <a:prstGeom prst="rect">
            <a:avLst/>
          </a:prstGeom>
        </p:spPr>
      </p:pic>
      <p:pic>
        <p:nvPicPr>
          <p:cNvPr id="62483" name="Picture 19" descr="Learn Cover A4 (2)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3140968"/>
            <a:ext cx="3209925" cy="2270125"/>
          </a:xfrm>
          <a:prstGeom prst="rect">
            <a:avLst/>
          </a:prstGeom>
          <a:noFill/>
          <a:ln w="9525">
            <a:solidFill>
              <a:srgbClr val="96969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9" name="Picture 17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1725" y="258763"/>
            <a:ext cx="1692275" cy="1657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37602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24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24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24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24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24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24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24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24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24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24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9" presetID="55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24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24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24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withGroup">
                            <p:stCondLst>
                              <p:cond delay="4500"/>
                            </p:stCondLst>
                            <p:childTnLst>
                              <p:par>
                                <p:cTn id="3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24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24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24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24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45" presetID="55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624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624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624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withGroup">
                            <p:stCondLst>
                              <p:cond delay="7000"/>
                            </p:stCondLst>
                            <p:childTnLst>
                              <p:par>
                                <p:cTn id="51" presetID="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500"/>
                            </p:stCondLst>
                            <p:childTnLst>
                              <p:par>
                                <p:cTn id="56" presetID="2" presetClass="entr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1000" fill="hold"/>
                                        <p:tgtEl>
                                          <p:spTgt spid="624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1000" fill="hold"/>
                                        <p:tgtEl>
                                          <p:spTgt spid="624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500"/>
                            </p:stCondLst>
                            <p:childTnLst>
                              <p:par>
                                <p:cTn id="61" presetID="18" presetClass="entr" presetSubtype="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3" dur="1000"/>
                                        <p:tgtEl>
                                          <p:spTgt spid="624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6" dur="1000"/>
                                        <p:tgtEl>
                                          <p:spTgt spid="624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9" dur="1000"/>
                                        <p:tgtEl>
                                          <p:spTgt spid="624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 nodeType="withGroup">
                            <p:stCondLst>
                              <p:cond delay="12000"/>
                            </p:stCondLst>
                            <p:childTnLst>
                              <p:par>
                                <p:cTn id="71" presetID="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33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33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 nodeType="withGroup">
                            <p:stCondLst>
                              <p:cond delay="13000"/>
                            </p:stCondLst>
                            <p:childTnLst>
                              <p:par>
                                <p:cTn id="76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467" grpId="0" animBg="1"/>
      <p:bldP spid="62473" grpId="0" animBg="1"/>
      <p:bldP spid="6247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ChangeArrowheads="1"/>
          </p:cNvSpPr>
          <p:nvPr/>
        </p:nvSpPr>
        <p:spPr bwMode="auto">
          <a:xfrm>
            <a:off x="0" y="-44450"/>
            <a:ext cx="9144000" cy="6902449"/>
          </a:xfrm>
          <a:prstGeom prst="rect">
            <a:avLst/>
          </a:prstGeom>
          <a:solidFill>
            <a:srgbClr val="96969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6628" name="Text Box 4"/>
          <p:cNvSpPr txBox="1">
            <a:spLocks noChangeArrowheads="1"/>
          </p:cNvSpPr>
          <p:nvPr/>
        </p:nvSpPr>
        <p:spPr bwMode="auto">
          <a:xfrm>
            <a:off x="-180975" y="3933825"/>
            <a:ext cx="900112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r>
              <a:rPr lang="en-GB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Loris </a:t>
            </a:r>
            <a:r>
              <a:rPr lang="en-GB" sz="20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Malaguzzi</a:t>
            </a:r>
            <a:r>
              <a:rPr lang="en-GB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26629" name="Text Box 5"/>
          <p:cNvSpPr txBox="1">
            <a:spLocks noChangeArrowheads="1"/>
          </p:cNvSpPr>
          <p:nvPr/>
        </p:nvSpPr>
        <p:spPr bwMode="auto">
          <a:xfrm>
            <a:off x="-180975" y="4221163"/>
            <a:ext cx="9001125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r>
              <a:rPr lang="en-GB" sz="1600" i="1" dirty="0">
                <a:solidFill>
                  <a:prstClr val="white"/>
                </a:solidFill>
              </a:rPr>
              <a:t>L’occhio se salta il muro: Narrativa del possibile </a:t>
            </a:r>
          </a:p>
          <a:p>
            <a:pPr algn="r" eaLnBrk="1" hangingPunct="1"/>
            <a:r>
              <a:rPr lang="en-GB" sz="1600" i="1" dirty="0">
                <a:solidFill>
                  <a:prstClr val="white"/>
                </a:solidFill>
              </a:rPr>
              <a:t>[When the eye jumps over the wall: Narratives of the possible]</a:t>
            </a:r>
            <a:endParaRPr lang="en-GB" sz="1600" i="1" dirty="0">
              <a:solidFill>
                <a:prstClr val="black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51520" y="2014969"/>
            <a:ext cx="856863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3200" b="1" i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“The aim of teaching is not to produce learning but to produce the conditions for learning, this is the focal point, the quality of learning.”</a:t>
            </a:r>
          </a:p>
        </p:txBody>
      </p:sp>
    </p:spTree>
    <p:extLst>
      <p:ext uri="{BB962C8B-B14F-4D97-AF65-F5344CB8AC3E}">
        <p14:creationId xmlns:p14="http://schemas.microsoft.com/office/powerpoint/2010/main" val="2581761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6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26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66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6" grpId="0" animBg="1"/>
      <p:bldP spid="26628" grpId="0"/>
      <p:bldP spid="2662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ChangeArrowheads="1"/>
          </p:cNvSpPr>
          <p:nvPr/>
        </p:nvSpPr>
        <p:spPr bwMode="auto">
          <a:xfrm>
            <a:off x="0" y="-27384"/>
            <a:ext cx="9144000" cy="6885384"/>
          </a:xfrm>
          <a:prstGeom prst="rect">
            <a:avLst/>
          </a:prstGeom>
          <a:solidFill>
            <a:srgbClr val="96969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787351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CU </a:t>
            </a:r>
            <a:r>
              <a:rPr lang="en-GB" sz="4400" b="1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next year …</a:t>
            </a:r>
            <a:endParaRPr lang="en-GB" sz="4400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1520" y="2164794"/>
            <a:ext cx="84383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2000" b="1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14</a:t>
            </a:r>
            <a:r>
              <a:rPr lang="en-GB" sz="2000" b="1" baseline="30000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th</a:t>
            </a:r>
            <a:r>
              <a:rPr lang="en-GB" sz="2000" b="1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June 2013			CU </a:t>
            </a:r>
            <a:r>
              <a:rPr lang="en-GB" sz="20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Managers’ Meeting – Manchester </a:t>
            </a:r>
            <a:endParaRPr lang="en-GB" sz="2000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16024" y="2852936"/>
            <a:ext cx="896448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2000" b="1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14</a:t>
            </a:r>
            <a:r>
              <a:rPr lang="en-GB" sz="2000" b="1" baseline="30000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th</a:t>
            </a:r>
            <a:r>
              <a:rPr lang="en-GB" sz="2000" b="1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October </a:t>
            </a:r>
            <a:r>
              <a:rPr lang="en-GB" sz="20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2013    </a:t>
            </a:r>
            <a:r>
              <a:rPr lang="en-GB" sz="2000" b="1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		Regional </a:t>
            </a:r>
            <a:r>
              <a:rPr lang="en-GB" sz="20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CU Managers’ Meeting (North)</a:t>
            </a:r>
          </a:p>
          <a:p>
            <a:pPr algn="just"/>
            <a:r>
              <a:rPr lang="en-GB" sz="2000" b="1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16</a:t>
            </a:r>
            <a:r>
              <a:rPr lang="en-GB" sz="2000" b="1" baseline="30000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th</a:t>
            </a:r>
            <a:r>
              <a:rPr lang="en-GB" sz="2000" b="1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October 2013		Regional </a:t>
            </a:r>
            <a:r>
              <a:rPr lang="en-GB" sz="20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CU Managers’ Meeting (South)</a:t>
            </a:r>
          </a:p>
          <a:p>
            <a:pPr algn="just"/>
            <a:r>
              <a:rPr lang="en-GB" sz="2000" b="1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18</a:t>
            </a:r>
            <a:r>
              <a:rPr lang="en-GB" sz="2000" b="1" baseline="30000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th</a:t>
            </a:r>
            <a:r>
              <a:rPr lang="en-GB" sz="2000" b="1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October 2013		Regional </a:t>
            </a:r>
            <a:r>
              <a:rPr lang="en-GB" sz="20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CU Managers’ Meeting (Central)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38076" y="4149080"/>
            <a:ext cx="84383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2000" b="1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en-GB" sz="2000" b="1" baseline="30000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nd</a:t>
            </a:r>
            <a:r>
              <a:rPr lang="en-GB" sz="2000" b="1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&amp; 3</a:t>
            </a:r>
            <a:r>
              <a:rPr lang="en-GB" sz="2000" b="1" baseline="30000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rd</a:t>
            </a:r>
            <a:r>
              <a:rPr lang="en-GB" sz="2000" b="1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December 2013	6</a:t>
            </a:r>
            <a:r>
              <a:rPr lang="en-GB" sz="2000" b="1" baseline="30000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th</a:t>
            </a:r>
            <a:r>
              <a:rPr lang="en-GB" sz="2000" b="1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Annual </a:t>
            </a:r>
            <a:r>
              <a:rPr lang="en-GB" sz="20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CU Conference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0" y="5229200"/>
            <a:ext cx="91074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u="sng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www.childrensuniversity.co.uk</a:t>
            </a:r>
            <a:endParaRPr lang="en-GB" sz="3200" b="1" u="sng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663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6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5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6" grpId="0" animBg="1"/>
      <p:bldP spid="7" grpId="0"/>
      <p:bldP spid="8" grpId="0"/>
      <p:bldP spid="9" grpId="0"/>
      <p:bldP spid="10" grpId="0"/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-387350"/>
            <a:ext cx="9361488" cy="10209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0" y="260350"/>
            <a:ext cx="914400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GB" sz="3200" i="1">
                <a:solidFill>
                  <a:prstClr val="white"/>
                </a:solidFill>
              </a:rPr>
              <a:t> “Awe and wonder or ... is the hat stuck!?"</a:t>
            </a:r>
          </a:p>
        </p:txBody>
      </p:sp>
    </p:spTree>
    <p:extLst>
      <p:ext uri="{BB962C8B-B14F-4D97-AF65-F5344CB8AC3E}">
        <p14:creationId xmlns:p14="http://schemas.microsoft.com/office/powerpoint/2010/main" val="3303786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0000" contrast="-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8560" y="-216024"/>
            <a:ext cx="10719107" cy="7101408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3068960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b="1" u="sng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www.childrensuniversity.co.uk</a:t>
            </a:r>
            <a:endParaRPr lang="en-GB" sz="4400" b="1" u="sng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9024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5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0568" y="-27384"/>
            <a:ext cx="10369152" cy="6918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6367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5" name="Picture 7" descr="Boy - blu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5300" y="-315913"/>
            <a:ext cx="11953875" cy="7969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Text Box 3"/>
          <p:cNvSpPr txBox="1">
            <a:spLocks noChangeArrowheads="1"/>
          </p:cNvSpPr>
          <p:nvPr/>
        </p:nvSpPr>
        <p:spPr bwMode="auto">
          <a:xfrm>
            <a:off x="0" y="2492375"/>
            <a:ext cx="9144000" cy="769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GB" sz="2000" dirty="0">
                <a:solidFill>
                  <a:srgbClr val="F8F8F8"/>
                </a:solidFill>
              </a:rPr>
              <a:t>for</a:t>
            </a:r>
            <a:r>
              <a:rPr lang="en-GB" sz="4400" dirty="0">
                <a:solidFill>
                  <a:srgbClr val="F8F8F8"/>
                </a:solidFill>
              </a:rPr>
              <a:t> 2,740,000</a:t>
            </a:r>
            <a:r>
              <a:rPr lang="en-GB" sz="3600" dirty="0">
                <a:solidFill>
                  <a:srgbClr val="F8F8F8"/>
                </a:solidFill>
              </a:rPr>
              <a:t>+</a:t>
            </a:r>
          </a:p>
        </p:txBody>
      </p:sp>
      <p:sp>
        <p:nvSpPr>
          <p:cNvPr id="27652" name="Text Box 4"/>
          <p:cNvSpPr txBox="1">
            <a:spLocks noChangeArrowheads="1"/>
          </p:cNvSpPr>
          <p:nvPr/>
        </p:nvSpPr>
        <p:spPr bwMode="auto">
          <a:xfrm>
            <a:off x="0" y="3132138"/>
            <a:ext cx="9144000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GB" sz="2000" dirty="0">
                <a:solidFill>
                  <a:srgbClr val="F8F8F8"/>
                </a:solidFill>
              </a:rPr>
              <a:t>Children’s University </a:t>
            </a:r>
            <a:r>
              <a:rPr lang="en-GB" sz="3200" dirty="0">
                <a:solidFill>
                  <a:srgbClr val="F8F8F8"/>
                </a:solidFill>
              </a:rPr>
              <a:t>learning hours </a:t>
            </a:r>
            <a:r>
              <a:rPr lang="en-GB" sz="2000" dirty="0">
                <a:solidFill>
                  <a:srgbClr val="F8F8F8"/>
                </a:solidFill>
              </a:rPr>
              <a:t>…</a:t>
            </a:r>
            <a:endParaRPr lang="en-GB" sz="3200" b="0" dirty="0">
              <a:solidFill>
                <a:srgbClr val="F8F8F8"/>
              </a:solidFill>
            </a:endParaRPr>
          </a:p>
        </p:txBody>
      </p:sp>
      <p:sp>
        <p:nvSpPr>
          <p:cNvPr id="27653" name="Text Box 5"/>
          <p:cNvSpPr txBox="1">
            <a:spLocks noChangeArrowheads="1"/>
          </p:cNvSpPr>
          <p:nvPr/>
        </p:nvSpPr>
        <p:spPr bwMode="auto">
          <a:xfrm>
            <a:off x="0" y="644525"/>
            <a:ext cx="9144000" cy="768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GB" sz="2000" dirty="0">
                <a:solidFill>
                  <a:prstClr val="white"/>
                </a:solidFill>
              </a:rPr>
              <a:t>In 2012 there were</a:t>
            </a:r>
            <a:r>
              <a:rPr lang="en-GB" sz="4400" dirty="0">
                <a:solidFill>
                  <a:prstClr val="white"/>
                </a:solidFill>
              </a:rPr>
              <a:t> 105,000 </a:t>
            </a:r>
            <a:r>
              <a:rPr lang="en-GB" sz="2000" dirty="0">
                <a:solidFill>
                  <a:srgbClr val="F8F8F8"/>
                </a:solidFill>
              </a:rPr>
              <a:t>7 to 14 year olds</a:t>
            </a:r>
            <a:r>
              <a:rPr lang="en-GB" dirty="0">
                <a:solidFill>
                  <a:srgbClr val="F8F8F8"/>
                </a:solidFill>
              </a:rPr>
              <a:t> </a:t>
            </a:r>
            <a:r>
              <a:rPr lang="en-GB" sz="3200" b="0" dirty="0">
                <a:solidFill>
                  <a:prstClr val="white"/>
                </a:solidFill>
              </a:rPr>
              <a:t> </a:t>
            </a:r>
          </a:p>
        </p:txBody>
      </p:sp>
      <p:sp>
        <p:nvSpPr>
          <p:cNvPr id="27656" name="Text Box 8"/>
          <p:cNvSpPr txBox="1">
            <a:spLocks noChangeArrowheads="1"/>
          </p:cNvSpPr>
          <p:nvPr/>
        </p:nvSpPr>
        <p:spPr bwMode="auto">
          <a:xfrm>
            <a:off x="36513" y="1220788"/>
            <a:ext cx="9144000" cy="768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GB" sz="2000" dirty="0">
                <a:solidFill>
                  <a:prstClr val="white"/>
                </a:solidFill>
              </a:rPr>
              <a:t>and</a:t>
            </a:r>
            <a:r>
              <a:rPr lang="en-GB" sz="4400" dirty="0">
                <a:solidFill>
                  <a:prstClr val="white"/>
                </a:solidFill>
              </a:rPr>
              <a:t> </a:t>
            </a:r>
            <a:r>
              <a:rPr lang="en-GB" sz="3200" dirty="0">
                <a:solidFill>
                  <a:prstClr val="white"/>
                </a:solidFill>
              </a:rPr>
              <a:t>11,000</a:t>
            </a:r>
            <a:r>
              <a:rPr lang="en-GB" sz="4400" dirty="0">
                <a:solidFill>
                  <a:prstClr val="white"/>
                </a:solidFill>
              </a:rPr>
              <a:t> </a:t>
            </a:r>
            <a:r>
              <a:rPr lang="en-GB" sz="2000" dirty="0">
                <a:solidFill>
                  <a:srgbClr val="F8F8F8"/>
                </a:solidFill>
              </a:rPr>
              <a:t>5 and 6 year old </a:t>
            </a:r>
            <a:r>
              <a:rPr lang="en-GB" sz="3200" dirty="0">
                <a:solidFill>
                  <a:srgbClr val="F8F8F8"/>
                </a:solidFill>
              </a:rPr>
              <a:t>children</a:t>
            </a:r>
            <a:r>
              <a:rPr lang="en-GB" sz="2000" dirty="0">
                <a:solidFill>
                  <a:srgbClr val="F8F8F8"/>
                </a:solidFill>
              </a:rPr>
              <a:t> in England </a:t>
            </a:r>
            <a:endParaRPr lang="en-GB" sz="3200" b="0" dirty="0">
              <a:solidFill>
                <a:prstClr val="white"/>
              </a:solidFill>
            </a:endParaRPr>
          </a:p>
        </p:txBody>
      </p:sp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107950" y="4868863"/>
            <a:ext cx="9144000" cy="769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GB" sz="2000" dirty="0">
                <a:solidFill>
                  <a:prstClr val="white"/>
                </a:solidFill>
              </a:rPr>
              <a:t>across the British Isles in 2012 </a:t>
            </a:r>
            <a:r>
              <a:rPr lang="en-GB" sz="4400" dirty="0">
                <a:solidFill>
                  <a:prstClr val="white"/>
                </a:solidFill>
              </a:rPr>
              <a:t>136,000 </a:t>
            </a:r>
            <a:r>
              <a:rPr lang="en-GB" sz="2000" dirty="0">
                <a:solidFill>
                  <a:prstClr val="white"/>
                </a:solidFill>
              </a:rPr>
              <a:t>children participated in</a:t>
            </a:r>
            <a:endParaRPr lang="en-GB" sz="3200" b="0" dirty="0">
              <a:solidFill>
                <a:prstClr val="white"/>
              </a:solidFill>
            </a:endParaRPr>
          </a:p>
        </p:txBody>
      </p:sp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-36513" y="5445125"/>
            <a:ext cx="9144001" cy="769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GB" sz="4400" dirty="0">
                <a:solidFill>
                  <a:prstClr val="white"/>
                </a:solidFill>
              </a:rPr>
              <a:t>3,000,000+ </a:t>
            </a:r>
            <a:r>
              <a:rPr lang="en-GB" sz="2000" dirty="0">
                <a:solidFill>
                  <a:prstClr val="white"/>
                </a:solidFill>
              </a:rPr>
              <a:t>hours of Children’s University learning  </a:t>
            </a:r>
            <a:endParaRPr lang="en-GB" sz="3200" b="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674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76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76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76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6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76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76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6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0" presetID="47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76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6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76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76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6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76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5250"/>
                            </p:stCondLst>
                            <p:childTnLst>
                              <p:par>
                                <p:cTn id="31" presetID="47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7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1" grpId="0"/>
      <p:bldP spid="27652" grpId="0"/>
      <p:bldP spid="27653" grpId="0"/>
      <p:bldP spid="27656" grpId="0"/>
      <p:bldP spid="7" grpId="0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Norfolk CU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27063" y="-26988"/>
            <a:ext cx="10455276" cy="7316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5" name="Text Box 3"/>
          <p:cNvSpPr txBox="1">
            <a:spLocks noChangeArrowheads="1"/>
          </p:cNvSpPr>
          <p:nvPr/>
        </p:nvSpPr>
        <p:spPr bwMode="auto">
          <a:xfrm>
            <a:off x="-612775" y="4221163"/>
            <a:ext cx="10440988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GB" sz="2000" dirty="0">
                <a:solidFill>
                  <a:srgbClr val="F8F8F8"/>
                </a:solidFill>
              </a:rPr>
              <a:t>in</a:t>
            </a:r>
            <a:r>
              <a:rPr lang="en-GB" sz="3200" dirty="0">
                <a:solidFill>
                  <a:srgbClr val="F8F8F8"/>
                </a:solidFill>
              </a:rPr>
              <a:t> </a:t>
            </a:r>
            <a:r>
              <a:rPr lang="en-GB" sz="4400" dirty="0">
                <a:solidFill>
                  <a:srgbClr val="F8F8F8"/>
                </a:solidFill>
              </a:rPr>
              <a:t>2,200</a:t>
            </a:r>
            <a:r>
              <a:rPr lang="en-GB" sz="3200" dirty="0">
                <a:solidFill>
                  <a:srgbClr val="F8F8F8"/>
                </a:solidFill>
              </a:rPr>
              <a:t>+</a:t>
            </a:r>
            <a:endParaRPr lang="en-GB" sz="3200" b="0" i="1" dirty="0">
              <a:solidFill>
                <a:srgbClr val="F8F8F8"/>
              </a:solidFill>
            </a:endParaRPr>
          </a:p>
        </p:txBody>
      </p:sp>
      <p:sp>
        <p:nvSpPr>
          <p:cNvPr id="28676" name="Text Box 4"/>
          <p:cNvSpPr txBox="1">
            <a:spLocks noChangeArrowheads="1"/>
          </p:cNvSpPr>
          <p:nvPr/>
        </p:nvSpPr>
        <p:spPr bwMode="auto">
          <a:xfrm>
            <a:off x="-612775" y="4868863"/>
            <a:ext cx="10440988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GB" sz="2000" dirty="0">
                <a:solidFill>
                  <a:srgbClr val="F8F8F8"/>
                </a:solidFill>
              </a:rPr>
              <a:t>public</a:t>
            </a:r>
            <a:r>
              <a:rPr lang="en-GB" sz="3200" i="1" dirty="0">
                <a:solidFill>
                  <a:srgbClr val="F8F8F8"/>
                </a:solidFill>
              </a:rPr>
              <a:t> Learning Destinations </a:t>
            </a:r>
            <a:r>
              <a:rPr lang="en-GB" sz="2000" dirty="0">
                <a:solidFill>
                  <a:srgbClr val="F8F8F8"/>
                </a:solidFill>
              </a:rPr>
              <a:t>…</a:t>
            </a:r>
            <a:endParaRPr lang="en-GB" sz="3200" b="0" dirty="0">
              <a:solidFill>
                <a:srgbClr val="F8F8F8"/>
              </a:solidFill>
            </a:endParaRPr>
          </a:p>
        </p:txBody>
      </p:sp>
      <p:sp>
        <p:nvSpPr>
          <p:cNvPr id="28677" name="Text Box 5"/>
          <p:cNvSpPr txBox="1">
            <a:spLocks noChangeArrowheads="1"/>
          </p:cNvSpPr>
          <p:nvPr/>
        </p:nvSpPr>
        <p:spPr bwMode="auto">
          <a:xfrm>
            <a:off x="-900113" y="5516563"/>
            <a:ext cx="10944226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GB" sz="2000" dirty="0">
                <a:solidFill>
                  <a:srgbClr val="F8F8F8"/>
                </a:solidFill>
              </a:rPr>
              <a:t>and</a:t>
            </a:r>
            <a:endParaRPr lang="en-GB" sz="3200" b="0" dirty="0">
              <a:solidFill>
                <a:srgbClr val="F8F8F8"/>
              </a:solidFill>
            </a:endParaRPr>
          </a:p>
        </p:txBody>
      </p:sp>
      <p:sp>
        <p:nvSpPr>
          <p:cNvPr id="28678" name="Text Box 6"/>
          <p:cNvSpPr txBox="1">
            <a:spLocks noChangeArrowheads="1"/>
          </p:cNvSpPr>
          <p:nvPr/>
        </p:nvSpPr>
        <p:spPr bwMode="auto">
          <a:xfrm>
            <a:off x="1403350" y="5762625"/>
            <a:ext cx="65532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sz="2000" dirty="0">
                <a:solidFill>
                  <a:srgbClr val="F8F8F8"/>
                </a:solidFill>
              </a:rPr>
              <a:t>in </a:t>
            </a:r>
            <a:r>
              <a:rPr lang="en-GB" sz="4400" dirty="0">
                <a:solidFill>
                  <a:srgbClr val="F8F8F8"/>
                </a:solidFill>
              </a:rPr>
              <a:t>3,000</a:t>
            </a:r>
            <a:r>
              <a:rPr lang="en-GB" sz="2000" dirty="0">
                <a:solidFill>
                  <a:srgbClr val="F8F8F8"/>
                </a:solidFill>
              </a:rPr>
              <a:t> </a:t>
            </a:r>
            <a:r>
              <a:rPr lang="en-GB" sz="3200" dirty="0">
                <a:solidFill>
                  <a:srgbClr val="F8F8F8"/>
                </a:solidFill>
              </a:rPr>
              <a:t>schools </a:t>
            </a:r>
            <a:r>
              <a:rPr lang="en-GB" sz="2000" dirty="0">
                <a:solidFill>
                  <a:srgbClr val="F8F8F8"/>
                </a:solidFill>
              </a:rPr>
              <a:t>and</a:t>
            </a:r>
            <a:r>
              <a:rPr lang="en-GB" sz="3200" dirty="0">
                <a:solidFill>
                  <a:srgbClr val="F8F8F8"/>
                </a:solidFill>
              </a:rPr>
              <a:t> academies</a:t>
            </a:r>
            <a:endParaRPr lang="en-GB" sz="3200" b="0" dirty="0">
              <a:solidFill>
                <a:srgbClr val="F8F8F8"/>
              </a:solidFill>
            </a:endParaRPr>
          </a:p>
        </p:txBody>
      </p:sp>
      <p:sp>
        <p:nvSpPr>
          <p:cNvPr id="28681" name="Text Box 9"/>
          <p:cNvSpPr txBox="1">
            <a:spLocks noChangeArrowheads="1"/>
          </p:cNvSpPr>
          <p:nvPr/>
        </p:nvSpPr>
        <p:spPr bwMode="auto">
          <a:xfrm>
            <a:off x="539750" y="188913"/>
            <a:ext cx="8135938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GB" sz="2000" dirty="0">
                <a:solidFill>
                  <a:srgbClr val="F8F8F8"/>
                </a:solidFill>
              </a:rPr>
              <a:t>Since 2009 </a:t>
            </a:r>
            <a:r>
              <a:rPr lang="en-GB" sz="4400" dirty="0">
                <a:solidFill>
                  <a:srgbClr val="F8F8F8"/>
                </a:solidFill>
              </a:rPr>
              <a:t>250,000</a:t>
            </a:r>
            <a:r>
              <a:rPr lang="en-GB" sz="2000" dirty="0">
                <a:solidFill>
                  <a:srgbClr val="F8F8F8"/>
                </a:solidFill>
              </a:rPr>
              <a:t> </a:t>
            </a:r>
            <a:r>
              <a:rPr lang="en-GB" sz="3200" i="1" dirty="0">
                <a:solidFill>
                  <a:srgbClr val="F8F8F8"/>
                </a:solidFill>
              </a:rPr>
              <a:t>Passports To Learning</a:t>
            </a:r>
            <a:endParaRPr lang="en-GB" sz="2000" dirty="0">
              <a:solidFill>
                <a:srgbClr val="F8F8F8"/>
              </a:solidFill>
            </a:endParaRPr>
          </a:p>
        </p:txBody>
      </p:sp>
      <p:sp>
        <p:nvSpPr>
          <p:cNvPr id="28683" name="Text Box 11"/>
          <p:cNvSpPr txBox="1">
            <a:spLocks noChangeArrowheads="1"/>
          </p:cNvSpPr>
          <p:nvPr/>
        </p:nvSpPr>
        <p:spPr bwMode="auto">
          <a:xfrm>
            <a:off x="2771775" y="908050"/>
            <a:ext cx="237648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sz="2000" dirty="0">
                <a:solidFill>
                  <a:srgbClr val="F8F8F8"/>
                </a:solidFill>
              </a:rPr>
              <a:t>have been</a:t>
            </a:r>
            <a:r>
              <a:rPr lang="en-GB" sz="2000" i="1" dirty="0">
                <a:solidFill>
                  <a:srgbClr val="F8F8F8"/>
                </a:solidFill>
              </a:rPr>
              <a:t> </a:t>
            </a:r>
            <a:r>
              <a:rPr lang="en-GB" sz="2000" dirty="0">
                <a:solidFill>
                  <a:srgbClr val="F8F8F8"/>
                </a:solidFill>
              </a:rPr>
              <a:t>in use</a:t>
            </a:r>
          </a:p>
        </p:txBody>
      </p:sp>
      <p:sp>
        <p:nvSpPr>
          <p:cNvPr id="28684" name="Text Box 12"/>
          <p:cNvSpPr txBox="1">
            <a:spLocks noChangeArrowheads="1"/>
          </p:cNvSpPr>
          <p:nvPr/>
        </p:nvSpPr>
        <p:spPr bwMode="auto">
          <a:xfrm>
            <a:off x="4932363" y="908050"/>
            <a:ext cx="15843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sz="2000" dirty="0">
                <a:solidFill>
                  <a:srgbClr val="F8F8F8"/>
                </a:solidFill>
              </a:rPr>
              <a:t>in England</a:t>
            </a:r>
            <a:endParaRPr lang="en-GB" sz="2000" b="0" dirty="0">
              <a:solidFill>
                <a:srgbClr val="F8F8F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0953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8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86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6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6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86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86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86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86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86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86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7" presetID="47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86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86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86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286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500"/>
                                        <p:tgtEl>
                                          <p:spTgt spid="286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286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5" grpId="0"/>
      <p:bldP spid="28676" grpId="0"/>
      <p:bldP spid="28677" grpId="0"/>
      <p:bldP spid="28678" grpId="0"/>
      <p:bldP spid="28681" grpId="0"/>
      <p:bldP spid="28683" grpId="0"/>
      <p:bldP spid="2868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12775" y="-487363"/>
            <a:ext cx="10637838" cy="7345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699" name="Text Box 3"/>
          <p:cNvSpPr txBox="1">
            <a:spLocks noChangeArrowheads="1"/>
          </p:cNvSpPr>
          <p:nvPr/>
        </p:nvSpPr>
        <p:spPr bwMode="auto">
          <a:xfrm>
            <a:off x="1439863" y="4941888"/>
            <a:ext cx="5724525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sz="2000" dirty="0">
                <a:solidFill>
                  <a:srgbClr val="F8F8F8"/>
                </a:solidFill>
              </a:rPr>
              <a:t>local</a:t>
            </a:r>
            <a:r>
              <a:rPr lang="en-GB" sz="3200" dirty="0">
                <a:solidFill>
                  <a:srgbClr val="F8F8F8"/>
                </a:solidFill>
              </a:rPr>
              <a:t> Children’s Universities</a:t>
            </a:r>
            <a:endParaRPr lang="en-GB" sz="3200" b="0" dirty="0">
              <a:solidFill>
                <a:srgbClr val="F8F8F8"/>
              </a:solidFill>
            </a:endParaRPr>
          </a:p>
        </p:txBody>
      </p:sp>
      <p:sp>
        <p:nvSpPr>
          <p:cNvPr id="29700" name="Text Box 4"/>
          <p:cNvSpPr txBox="1">
            <a:spLocks noChangeArrowheads="1"/>
          </p:cNvSpPr>
          <p:nvPr/>
        </p:nvSpPr>
        <p:spPr bwMode="auto">
          <a:xfrm>
            <a:off x="6804025" y="5084763"/>
            <a:ext cx="15843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sz="2000" dirty="0">
                <a:solidFill>
                  <a:srgbClr val="F8F8F8"/>
                </a:solidFill>
              </a:rPr>
              <a:t>in England</a:t>
            </a:r>
            <a:endParaRPr lang="en-GB" sz="2000" b="0" dirty="0">
              <a:solidFill>
                <a:srgbClr val="F8F8F8"/>
              </a:solidFill>
            </a:endParaRPr>
          </a:p>
        </p:txBody>
      </p:sp>
      <p:sp>
        <p:nvSpPr>
          <p:cNvPr id="29701" name="Text Box 5"/>
          <p:cNvSpPr txBox="1">
            <a:spLocks noChangeArrowheads="1"/>
          </p:cNvSpPr>
          <p:nvPr/>
        </p:nvSpPr>
        <p:spPr bwMode="auto">
          <a:xfrm>
            <a:off x="0" y="4292600"/>
            <a:ext cx="91440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GB" sz="2000" dirty="0">
                <a:solidFill>
                  <a:srgbClr val="F8F8F8"/>
                </a:solidFill>
              </a:rPr>
              <a:t>at</a:t>
            </a:r>
            <a:r>
              <a:rPr lang="en-GB" dirty="0">
                <a:solidFill>
                  <a:prstClr val="black"/>
                </a:solidFill>
              </a:rPr>
              <a:t> </a:t>
            </a:r>
            <a:r>
              <a:rPr lang="en-GB" sz="4400" dirty="0">
                <a:solidFill>
                  <a:srgbClr val="F8F8F8"/>
                </a:solidFill>
              </a:rPr>
              <a:t>90</a:t>
            </a:r>
            <a:endParaRPr lang="en-GB" sz="2000" dirty="0">
              <a:solidFill>
                <a:srgbClr val="F8F8F8"/>
              </a:solidFill>
            </a:endParaRPr>
          </a:p>
        </p:txBody>
      </p:sp>
      <p:sp>
        <p:nvSpPr>
          <p:cNvPr id="29702" name="Text Box 6"/>
          <p:cNvSpPr txBox="1">
            <a:spLocks noChangeArrowheads="1"/>
          </p:cNvSpPr>
          <p:nvPr/>
        </p:nvSpPr>
        <p:spPr bwMode="auto">
          <a:xfrm>
            <a:off x="-612775" y="5516563"/>
            <a:ext cx="1065688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GB" sz="2000" dirty="0">
                <a:solidFill>
                  <a:srgbClr val="F8F8F8"/>
                </a:solidFill>
              </a:rPr>
              <a:t>from January 2013 … </a:t>
            </a:r>
            <a:endParaRPr lang="en-GB" sz="2000" b="0" dirty="0">
              <a:solidFill>
                <a:srgbClr val="F8F8F8"/>
              </a:solidFill>
            </a:endParaRPr>
          </a:p>
        </p:txBody>
      </p:sp>
      <p:sp>
        <p:nvSpPr>
          <p:cNvPr id="29703" name="Text Box 7"/>
          <p:cNvSpPr txBox="1">
            <a:spLocks noChangeArrowheads="1"/>
          </p:cNvSpPr>
          <p:nvPr/>
        </p:nvSpPr>
        <p:spPr bwMode="auto">
          <a:xfrm>
            <a:off x="-684213" y="5848350"/>
            <a:ext cx="10656888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GB" sz="2000" dirty="0">
                <a:solidFill>
                  <a:srgbClr val="F8F8F8"/>
                </a:solidFill>
              </a:rPr>
              <a:t>… and a further </a:t>
            </a:r>
            <a:r>
              <a:rPr lang="en-GB" sz="4400" dirty="0">
                <a:solidFill>
                  <a:srgbClr val="F8F8F8"/>
                </a:solidFill>
              </a:rPr>
              <a:t>20</a:t>
            </a:r>
            <a:r>
              <a:rPr lang="en-GB" sz="2000" dirty="0">
                <a:solidFill>
                  <a:srgbClr val="F8F8F8"/>
                </a:solidFill>
              </a:rPr>
              <a:t> expressions of interest</a:t>
            </a:r>
            <a:endParaRPr lang="en-GB" sz="4400" b="0" dirty="0">
              <a:solidFill>
                <a:srgbClr val="F8F8F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8043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96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97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7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7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296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0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97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97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97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26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97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97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97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32" presetID="42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97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97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97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699" grpId="0"/>
      <p:bldP spid="29700" grpId="0"/>
      <p:bldP spid="29701" grpId="0"/>
      <p:bldP spid="29702" grpId="0"/>
      <p:bldP spid="2970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Knowsley boys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8313" y="-26988"/>
            <a:ext cx="10361613" cy="689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5" name="Text Box 3"/>
          <p:cNvSpPr txBox="1">
            <a:spLocks noChangeArrowheads="1"/>
          </p:cNvSpPr>
          <p:nvPr/>
        </p:nvSpPr>
        <p:spPr bwMode="auto">
          <a:xfrm>
            <a:off x="395288" y="4005263"/>
            <a:ext cx="208756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GB" sz="2000" dirty="0">
                <a:solidFill>
                  <a:srgbClr val="F8F8F8"/>
                </a:solidFill>
              </a:rPr>
              <a:t>there are also</a:t>
            </a:r>
            <a:endParaRPr lang="en-GB" sz="3200" b="0" dirty="0">
              <a:solidFill>
                <a:srgbClr val="F8F8F8"/>
              </a:solidFill>
            </a:endParaRPr>
          </a:p>
        </p:txBody>
      </p:sp>
      <p:sp>
        <p:nvSpPr>
          <p:cNvPr id="44036" name="Text Box 4"/>
          <p:cNvSpPr txBox="1">
            <a:spLocks noChangeArrowheads="1"/>
          </p:cNvSpPr>
          <p:nvPr/>
        </p:nvSpPr>
        <p:spPr bwMode="auto">
          <a:xfrm>
            <a:off x="2268538" y="3716338"/>
            <a:ext cx="8636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sz="4400" dirty="0">
                <a:solidFill>
                  <a:srgbClr val="F8F8F8"/>
                </a:solidFill>
              </a:rPr>
              <a:t>27</a:t>
            </a:r>
            <a:endParaRPr lang="en-GB" sz="3200" b="0" dirty="0">
              <a:solidFill>
                <a:srgbClr val="F8F8F8"/>
              </a:solidFill>
            </a:endParaRPr>
          </a:p>
        </p:txBody>
      </p:sp>
      <p:sp>
        <p:nvSpPr>
          <p:cNvPr id="44037" name="Text Box 5"/>
          <p:cNvSpPr txBox="1">
            <a:spLocks noChangeArrowheads="1"/>
          </p:cNvSpPr>
          <p:nvPr/>
        </p:nvSpPr>
        <p:spPr bwMode="auto">
          <a:xfrm>
            <a:off x="2916238" y="3860800"/>
            <a:ext cx="5688012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GB" sz="2000" dirty="0">
                <a:solidFill>
                  <a:srgbClr val="F8F8F8"/>
                </a:solidFill>
              </a:rPr>
              <a:t>local</a:t>
            </a:r>
            <a:r>
              <a:rPr lang="en-GB" sz="3200" dirty="0">
                <a:solidFill>
                  <a:srgbClr val="F8F8F8"/>
                </a:solidFill>
              </a:rPr>
              <a:t> Children’s Universities</a:t>
            </a:r>
            <a:r>
              <a:rPr lang="en-GB" sz="2000" dirty="0">
                <a:solidFill>
                  <a:srgbClr val="F8F8F8"/>
                </a:solidFill>
              </a:rPr>
              <a:t> in</a:t>
            </a:r>
            <a:endParaRPr lang="en-GB" sz="3200" b="0" dirty="0">
              <a:solidFill>
                <a:srgbClr val="F8F8F8"/>
              </a:solidFill>
            </a:endParaRPr>
          </a:p>
        </p:txBody>
      </p:sp>
      <p:sp>
        <p:nvSpPr>
          <p:cNvPr id="44040" name="Text Box 8"/>
          <p:cNvSpPr txBox="1">
            <a:spLocks noChangeArrowheads="1"/>
          </p:cNvSpPr>
          <p:nvPr/>
        </p:nvSpPr>
        <p:spPr bwMode="auto">
          <a:xfrm>
            <a:off x="3563938" y="5445125"/>
            <a:ext cx="2160587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sz="1400" dirty="0">
                <a:solidFill>
                  <a:srgbClr val="F8F8F8"/>
                </a:solidFill>
              </a:rPr>
              <a:t>and interest from </a:t>
            </a:r>
            <a:endParaRPr lang="en-GB" sz="1400" b="0" dirty="0">
              <a:solidFill>
                <a:srgbClr val="F8F8F8"/>
              </a:solidFill>
            </a:endParaRPr>
          </a:p>
        </p:txBody>
      </p:sp>
      <p:sp>
        <p:nvSpPr>
          <p:cNvPr id="44041" name="Text Box 9"/>
          <p:cNvSpPr txBox="1">
            <a:spLocks noChangeArrowheads="1"/>
          </p:cNvSpPr>
          <p:nvPr/>
        </p:nvSpPr>
        <p:spPr bwMode="auto">
          <a:xfrm>
            <a:off x="539750" y="5876925"/>
            <a:ext cx="8064500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GB" sz="1600" dirty="0">
                <a:solidFill>
                  <a:srgbClr val="F8F8F8"/>
                </a:solidFill>
              </a:rPr>
              <a:t>…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>
                <a:solidFill>
                  <a:prstClr val="white"/>
                </a:solidFill>
              </a:rPr>
              <a:t>Australia, Estonia</a:t>
            </a:r>
            <a:r>
              <a:rPr lang="en-GB" sz="1600" dirty="0">
                <a:solidFill>
                  <a:srgbClr val="F8F8F8"/>
                </a:solidFill>
              </a:rPr>
              <a:t>, Italy, Portugal, Republic of Ireland, Malaysia, Indonesia, Singapore, Sri Lanka, India, China, Republic of South Africa, Belize and USA …</a:t>
            </a:r>
          </a:p>
        </p:txBody>
      </p:sp>
      <p:sp>
        <p:nvSpPr>
          <p:cNvPr id="44042" name="Text Box 10"/>
          <p:cNvSpPr txBox="1">
            <a:spLocks noChangeArrowheads="1"/>
          </p:cNvSpPr>
          <p:nvPr/>
        </p:nvSpPr>
        <p:spPr bwMode="auto">
          <a:xfrm>
            <a:off x="781050" y="4292600"/>
            <a:ext cx="7391400" cy="1036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GB" sz="3000" dirty="0">
                <a:solidFill>
                  <a:srgbClr val="F8F8F8"/>
                </a:solidFill>
              </a:rPr>
              <a:t>Northern Ireland, </a:t>
            </a:r>
            <a:r>
              <a:rPr lang="en-GB" dirty="0">
                <a:solidFill>
                  <a:srgbClr val="F8F8F8"/>
                </a:solidFill>
              </a:rPr>
              <a:t>the</a:t>
            </a:r>
            <a:r>
              <a:rPr lang="en-GB" sz="3200" dirty="0">
                <a:solidFill>
                  <a:srgbClr val="F8F8F8"/>
                </a:solidFill>
              </a:rPr>
              <a:t> </a:t>
            </a:r>
            <a:r>
              <a:rPr lang="en-GB" sz="3000" dirty="0">
                <a:solidFill>
                  <a:srgbClr val="F8F8F8"/>
                </a:solidFill>
              </a:rPr>
              <a:t>Isle of Man, Wales, Scotland </a:t>
            </a:r>
            <a:r>
              <a:rPr lang="en-GB" dirty="0">
                <a:solidFill>
                  <a:srgbClr val="F8F8F8"/>
                </a:solidFill>
              </a:rPr>
              <a:t>and … The </a:t>
            </a:r>
            <a:r>
              <a:rPr lang="en-GB" sz="3000" dirty="0">
                <a:solidFill>
                  <a:srgbClr val="F8F8F8"/>
                </a:solidFill>
              </a:rPr>
              <a:t>Netherlands</a:t>
            </a:r>
            <a:endParaRPr lang="en-GB" sz="3000" b="0" dirty="0">
              <a:solidFill>
                <a:srgbClr val="F8F8F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9278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4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4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4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40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4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4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440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44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44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3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40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40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40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35" grpId="0"/>
      <p:bldP spid="44036" grpId="0"/>
      <p:bldP spid="44037" grpId="0"/>
      <p:bldP spid="44040" grpId="0"/>
      <p:bldP spid="44041" grpId="0"/>
      <p:bldP spid="4404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9977" y="0"/>
            <a:ext cx="4904045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0104" y="7020"/>
            <a:ext cx="5926232" cy="68790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3060" y="-27384"/>
            <a:ext cx="9785620" cy="7339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6563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xit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xit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6885383"/>
          </a:xfrm>
          <a:prstGeom prst="rect">
            <a:avLst/>
          </a:prstGeom>
          <a:solidFill>
            <a:srgbClr val="96969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"/>
                    </a14:imgEffect>
                    <a14:imgEffect>
                      <a14:brightnessContrast bright="-7000" contrast="-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-45386"/>
            <a:ext cx="5328592" cy="693077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-252536" y="539969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CU next …</a:t>
            </a:r>
            <a:endParaRPr lang="en-GB" sz="4400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447256" y="1700808"/>
            <a:ext cx="19002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itchFamily="2" charset="2"/>
              <a:buChar char="ü"/>
            </a:pPr>
            <a:r>
              <a:rPr lang="en-GB" sz="20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Maintain … </a:t>
            </a:r>
            <a:endParaRPr lang="en-GB" sz="2000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247456" y="1700808"/>
            <a:ext cx="28083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20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our aspirations</a:t>
            </a:r>
            <a:endParaRPr lang="en-GB" sz="2000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419190" y="2071410"/>
            <a:ext cx="19002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itchFamily="2" charset="2"/>
              <a:buChar char="ü"/>
            </a:pPr>
            <a:r>
              <a:rPr lang="en-GB" sz="20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Grow … </a:t>
            </a:r>
            <a:endParaRPr lang="en-GB" sz="2000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247456" y="2060848"/>
            <a:ext cx="28083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20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participation</a:t>
            </a:r>
            <a:endParaRPr lang="en-GB" sz="2000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247456" y="2555612"/>
            <a:ext cx="28083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20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activity</a:t>
            </a:r>
            <a:endParaRPr lang="en-GB" sz="2000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247456" y="2996952"/>
            <a:ext cx="28083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20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adventure</a:t>
            </a:r>
            <a:endParaRPr lang="en-GB" sz="2000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247456" y="3429000"/>
            <a:ext cx="28083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20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advocacy</a:t>
            </a:r>
            <a:endParaRPr lang="en-GB" sz="2000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247456" y="3861048"/>
            <a:ext cx="28083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20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communication</a:t>
            </a:r>
            <a:endParaRPr lang="en-GB" sz="2000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247456" y="4293096"/>
            <a:ext cx="28083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20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organisation</a:t>
            </a:r>
            <a:endParaRPr lang="en-GB" sz="2000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447256" y="4797152"/>
            <a:ext cx="19002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itchFamily="2" charset="2"/>
              <a:buChar char="ü"/>
            </a:pPr>
            <a:r>
              <a:rPr lang="en-GB" sz="20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Maintain … </a:t>
            </a:r>
            <a:endParaRPr lang="en-GB" sz="2000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247456" y="4797152"/>
            <a:ext cx="28083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20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quality</a:t>
            </a:r>
            <a:endParaRPr lang="en-GB" sz="2000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447256" y="6053226"/>
            <a:ext cx="19002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itchFamily="2" charset="2"/>
              <a:buChar char="ü"/>
            </a:pPr>
            <a:r>
              <a:rPr lang="en-GB" sz="20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Stay … </a:t>
            </a:r>
            <a:endParaRPr lang="en-GB" sz="2000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247456" y="6053226"/>
            <a:ext cx="28083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20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family and friends!</a:t>
            </a:r>
            <a:endParaRPr lang="en-GB" sz="2000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7153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000"/>
                            </p:stCondLst>
                            <p:childTnLst>
                              <p:par>
                                <p:cTn id="52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000"/>
                            </p:stCondLst>
                            <p:childTnLst>
                              <p:par>
                                <p:cTn id="57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00"/>
                            </p:stCondLst>
                            <p:childTnLst>
                              <p:par>
                                <p:cTn id="68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000"/>
                            </p:stCondLst>
                            <p:childTnLst>
                              <p:par>
                                <p:cTn id="78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9144000" cy="6874519"/>
          </a:xfrm>
          <a:prstGeom prst="rect">
            <a:avLst/>
          </a:prstGeom>
          <a:solidFill>
            <a:srgbClr val="96969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8398" y="0"/>
            <a:ext cx="5155890" cy="687452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7504" y="933688"/>
            <a:ext cx="885698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itchFamily="2" charset="2"/>
              <a:buChar char="ü"/>
            </a:pPr>
            <a:r>
              <a:rPr lang="en-GB" sz="20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The Children's University (CU) is an international charity that provides </a:t>
            </a:r>
            <a:r>
              <a:rPr lang="en-GB" sz="2000" b="1" u="sng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7 to 14 year olds (and 5 and 6 year olds with their families and carers)</a:t>
            </a:r>
            <a:r>
              <a:rPr lang="en-GB" sz="20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with exciting, innovative high-quality learning experiences outside the normal school day, at weekends and during the holidays throughout the British Isles and beyond.  </a:t>
            </a:r>
            <a:r>
              <a:rPr lang="en-GB" sz="2000" b="1" u="sng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Participation is voluntary</a:t>
            </a:r>
            <a:r>
              <a:rPr lang="en-GB" sz="20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07504" y="2589872"/>
            <a:ext cx="885698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itchFamily="2" charset="2"/>
              <a:buChar char="ü"/>
            </a:pPr>
            <a:r>
              <a:rPr lang="en-GB" sz="20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There are in excess of 115 local Children’s University centres across the British Isles all </a:t>
            </a:r>
            <a:r>
              <a:rPr lang="en-GB" sz="2000" b="1" u="sng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managed to meet the needs of their local communities</a:t>
            </a:r>
            <a:r>
              <a:rPr lang="en-GB" sz="2000" u="sng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20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and all involve local universities, colleges and schools. There are also CU developments in the Netherlands, Italy, Portugal, Australia, Singapore, Malaysia, China and India.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07504" y="4305290"/>
            <a:ext cx="88569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itchFamily="2" charset="2"/>
              <a:buChar char="ü"/>
            </a:pPr>
            <a:r>
              <a:rPr lang="en-GB" sz="20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Although </a:t>
            </a:r>
            <a:r>
              <a:rPr lang="en-GB" sz="2000" b="1" u="sng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open to all,</a:t>
            </a:r>
            <a:r>
              <a:rPr lang="en-GB" sz="2000" u="sng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2000" b="1" u="sng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the Children’s University aims particularly to reach children facing educational and socio-economic disadvantage</a:t>
            </a:r>
            <a:r>
              <a:rPr lang="en-GB" sz="20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.</a:t>
            </a:r>
            <a:r>
              <a:rPr lang="en-GB" sz="2000" u="sng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7504" y="5110152"/>
            <a:ext cx="885698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itchFamily="2" charset="2"/>
              <a:buChar char="ü"/>
            </a:pPr>
            <a:r>
              <a:rPr lang="en-GB" sz="2000" b="1" u="sng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Our aim is to raise aspirations and develop a love of learning by issuing children with a </a:t>
            </a:r>
            <a:r>
              <a:rPr lang="en-GB" sz="2000" b="1" i="1" u="sng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‘Passport To Learning’</a:t>
            </a:r>
            <a:r>
              <a:rPr lang="en-GB" sz="2000" b="1" u="sng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which records their individual learning journey</a:t>
            </a:r>
            <a:r>
              <a:rPr lang="en-GB" sz="20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. The children are rewarded for their participation with certificates at graduation ceremonies at grown-up universities with proud parents in the audience.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0" y="116632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CU USP …</a:t>
            </a:r>
            <a:endParaRPr lang="en-GB" sz="4400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6472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8" grpId="0"/>
      <p:bldP spid="9" grpId="0"/>
      <p:bldP spid="10" grpId="0"/>
      <p:bldP spid="11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</TotalTime>
  <Words>597</Words>
  <Application>Microsoft Office PowerPoint</Application>
  <PresentationFormat>On-screen Show (4:3)</PresentationFormat>
  <Paragraphs>62</Paragraphs>
  <Slides>15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Michelle Box</dc:creator>
  <cp:lastModifiedBy>Triinu Onton</cp:lastModifiedBy>
  <cp:revision>4</cp:revision>
  <dcterms:created xsi:type="dcterms:W3CDTF">2012-12-14T13:24:27Z</dcterms:created>
  <dcterms:modified xsi:type="dcterms:W3CDTF">2012-12-17T11:39:25Z</dcterms:modified>
</cp:coreProperties>
</file>