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GB"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F885A7AF-E534-F447-B3FD-2713A2B570E6}" type="datetimeFigureOut">
              <a:rPr lang="en-US" smtClean="0">
                <a:solidFill>
                  <a:prstClr val="black"/>
                </a:solidFill>
              </a:rPr>
              <a:pPr/>
              <a:t>12/17/2012</a:t>
            </a:fld>
            <a:endParaRPr lang="en-US">
              <a:solidFill>
                <a:prstClr val="black"/>
              </a:solidFill>
            </a:endParaRPr>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solidFill>
                <a:prstClr val="black"/>
              </a:solidFill>
            </a:endParaRPr>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AFC56213-B4C4-4C5C-8EAE-01416D175C4F}" type="slidenum">
              <a:rPr>
                <a:solidFill>
                  <a:prstClr val="black"/>
                </a:solidFill>
              </a:rPr>
              <a:pPr/>
              <a:t>‹#›</a:t>
            </a:fld>
            <a:endParaRPr>
              <a:solidFill>
                <a:prstClr val="black"/>
              </a:solidFill>
            </a:endParaRPr>
          </a:p>
        </p:txBody>
      </p:sp>
    </p:spTree>
    <p:extLst>
      <p:ext uri="{BB962C8B-B14F-4D97-AF65-F5344CB8AC3E}">
        <p14:creationId xmlns:p14="http://schemas.microsoft.com/office/powerpoint/2010/main" val="362186487"/>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10"/>
          </p:nvPr>
        </p:nvSpPr>
        <p:spPr/>
        <p:txBody>
          <a:bodyPr/>
          <a:lstStyle/>
          <a:p>
            <a:fld id="{F885A7AF-E534-F447-B3FD-2713A2B570E6}" type="datetimeFigureOut">
              <a:rPr lang="en-US" smtClean="0">
                <a:solidFill>
                  <a:prstClr val="black"/>
                </a:solidFill>
              </a:rPr>
              <a:pPr/>
              <a:t>12/17/2012</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5EACB26F-0BAA-2042-8B22-5617D59F564D}" type="slidenum">
              <a:rPr lang="en-US" smtClean="0">
                <a:gradFill>
                  <a:gsLst>
                    <a:gs pos="0">
                      <a:prstClr val="black">
                        <a:alpha val="10000"/>
                      </a:prstClr>
                    </a:gs>
                    <a:gs pos="100000">
                      <a:prstClr val="black">
                        <a:alpha val="10000"/>
                      </a:prstClr>
                    </a:gs>
                  </a:gsLst>
                  <a:lin ang="5400000" scaled="0"/>
                </a:gradFill>
              </a:rPr>
              <a:pPr/>
              <a:t>‹#›</a:t>
            </a:fld>
            <a:endParaRPr lang="en-US">
              <a:gradFill>
                <a:gsLst>
                  <a:gs pos="0">
                    <a:prstClr val="black">
                      <a:alpha val="10000"/>
                    </a:prstClr>
                  </a:gs>
                  <a:gs pos="100000">
                    <a:prstClr val="black">
                      <a:alpha val="10000"/>
                    </a:prstClr>
                  </a:gs>
                </a:gsLst>
                <a:lin ang="5400000" scaled="0"/>
              </a:gradFill>
            </a:endParaRPr>
          </a:p>
        </p:txBody>
      </p:sp>
    </p:spTree>
    <p:extLst>
      <p:ext uri="{BB962C8B-B14F-4D97-AF65-F5344CB8AC3E}">
        <p14:creationId xmlns:p14="http://schemas.microsoft.com/office/powerpoint/2010/main" val="19847219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2.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GB"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pPr defTabSz="457200"/>
            <a:fld id="{F885A7AF-E534-F447-B3FD-2713A2B570E6}" type="datetimeFigureOut">
              <a:rPr lang="en-US" smtClean="0">
                <a:solidFill>
                  <a:prstClr val="black"/>
                </a:solidFill>
              </a:rPr>
              <a:pPr defTabSz="457200"/>
              <a:t>12/17/2012</a:t>
            </a:fld>
            <a:endParaRPr lang="en-US">
              <a:solidFill>
                <a:prstClr val="black"/>
              </a:solidFill>
            </a:endParaRPr>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pPr defTabSz="457200"/>
            <a:endParaRPr lang="en-US">
              <a:solidFill>
                <a:prstClr val="black"/>
              </a:solidFill>
            </a:endParaRPr>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pPr defTabSz="457200"/>
            <a:fld id="{5EACB26F-0BAA-2042-8B22-5617D59F564D}" type="slidenum">
              <a:rPr lang="en-US" smtClean="0">
                <a:gradFill>
                  <a:gsLst>
                    <a:gs pos="0">
                      <a:prstClr val="black">
                        <a:alpha val="10000"/>
                      </a:prstClr>
                    </a:gs>
                    <a:gs pos="100000">
                      <a:prstClr val="black">
                        <a:alpha val="10000"/>
                      </a:prstClr>
                    </a:gs>
                  </a:gsLst>
                  <a:lin ang="5400000" scaled="0"/>
                </a:gradFill>
              </a:rPr>
              <a:pPr defTabSz="457200"/>
              <a:t>‹#›</a:t>
            </a:fld>
            <a:endParaRPr lang="en-US">
              <a:gradFill>
                <a:gsLst>
                  <a:gs pos="0">
                    <a:prstClr val="black">
                      <a:alpha val="10000"/>
                    </a:prstClr>
                  </a:gs>
                  <a:gs pos="100000">
                    <a:prstClr val="black">
                      <a:alpha val="10000"/>
                    </a:prstClr>
                  </a:gs>
                </a:gsLst>
                <a:lin ang="5400000" scaled="0"/>
              </a:gradFill>
            </a:endParaRPr>
          </a:p>
        </p:txBody>
      </p:sp>
    </p:spTree>
    <p:extLst>
      <p:ext uri="{BB962C8B-B14F-4D97-AF65-F5344CB8AC3E}">
        <p14:creationId xmlns:p14="http://schemas.microsoft.com/office/powerpoint/2010/main" val="1108968396"/>
      </p:ext>
    </p:extLst>
  </p:cSld>
  <p:clrMap bg1="lt1" tx1="dk1" bg2="lt2" tx2="dk2" accent1="accent1" accent2="accent2" accent3="accent3" accent4="accent4" accent5="accent5" accent6="accent6" hlink="hlink" folHlink="folHlink"/>
  <p:sldLayoutIdLst>
    <p:sldLayoutId id="2147483661" r:id="rId1"/>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3"/>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4"/>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5"/>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5"/>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5"/>
        </a:buBlip>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GB"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pPr defTabSz="457200"/>
            <a:fld id="{F885A7AF-E534-F447-B3FD-2713A2B570E6}" type="datetimeFigureOut">
              <a:rPr lang="en-US" smtClean="0">
                <a:solidFill>
                  <a:prstClr val="black"/>
                </a:solidFill>
              </a:rPr>
              <a:pPr defTabSz="457200"/>
              <a:t>12/17/2012</a:t>
            </a:fld>
            <a:endParaRPr lang="en-US">
              <a:solidFill>
                <a:prstClr val="black"/>
              </a:solidFill>
            </a:endParaRPr>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pPr defTabSz="457200"/>
            <a:endParaRPr lang="en-US">
              <a:solidFill>
                <a:prstClr val="black"/>
              </a:solidFill>
            </a:endParaRPr>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pPr defTabSz="457200"/>
            <a:fld id="{5EACB26F-0BAA-2042-8B22-5617D59F564D}" type="slidenum">
              <a:rPr lang="en-US" smtClean="0">
                <a:gradFill>
                  <a:gsLst>
                    <a:gs pos="0">
                      <a:prstClr val="black">
                        <a:alpha val="10000"/>
                      </a:prstClr>
                    </a:gs>
                    <a:gs pos="100000">
                      <a:prstClr val="black">
                        <a:alpha val="10000"/>
                      </a:prstClr>
                    </a:gs>
                  </a:gsLst>
                  <a:lin ang="5400000" scaled="0"/>
                </a:gradFill>
              </a:rPr>
              <a:pPr defTabSz="457200"/>
              <a:t>‹#›</a:t>
            </a:fld>
            <a:endParaRPr lang="en-US">
              <a:gradFill>
                <a:gsLst>
                  <a:gs pos="0">
                    <a:prstClr val="black">
                      <a:alpha val="10000"/>
                    </a:prstClr>
                  </a:gs>
                  <a:gs pos="100000">
                    <a:prstClr val="black">
                      <a:alpha val="10000"/>
                    </a:prstClr>
                  </a:gs>
                </a:gsLst>
                <a:lin ang="5400000" scaled="0"/>
              </a:gradFill>
            </a:endParaRPr>
          </a:p>
        </p:txBody>
      </p:sp>
    </p:spTree>
    <p:extLst>
      <p:ext uri="{BB962C8B-B14F-4D97-AF65-F5344CB8AC3E}">
        <p14:creationId xmlns:p14="http://schemas.microsoft.com/office/powerpoint/2010/main" val="1505787804"/>
      </p:ext>
    </p:extLst>
  </p:cSld>
  <p:clrMap bg1="lt1" tx1="dk1" bg2="lt2" tx2="dk2" accent1="accent1" accent2="accent2" accent3="accent3" accent4="accent4" accent5="accent5" accent6="accent6" hlink="hlink" folHlink="folHlink"/>
  <p:sldLayoutIdLst>
    <p:sldLayoutId id="2147483663" r:id="rId1"/>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3"/>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4"/>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5"/>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5"/>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5"/>
        </a:buBlip>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Macintosh%20HD:Users:johnmacbeath:Desktop:EVALUATIONCU%202.docx!OLE_LINK6" TargetMode="Externa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Macintosh%20HD:Users:johnmacbeath:Desktop:EVALUATIONCU%202.docx!OLE_LINK3"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35364" y="476672"/>
            <a:ext cx="6477000" cy="1914144"/>
          </a:xfrm>
        </p:spPr>
        <p:txBody>
          <a:bodyPr/>
          <a:lstStyle/>
          <a:p>
            <a:r>
              <a:rPr lang="en-US" sz="5400" b="1" dirty="0" smtClean="0"/>
              <a:t>A Place for Success</a:t>
            </a:r>
            <a:endParaRPr lang="en-US" sz="5400" b="1" dirty="0"/>
          </a:p>
        </p:txBody>
      </p:sp>
      <p:sp>
        <p:nvSpPr>
          <p:cNvPr id="3" name="Subtitle 2"/>
          <p:cNvSpPr>
            <a:spLocks noGrp="1"/>
          </p:cNvSpPr>
          <p:nvPr>
            <p:ph type="subTitle" idx="1"/>
          </p:nvPr>
        </p:nvSpPr>
        <p:spPr/>
        <p:txBody>
          <a:bodyPr>
            <a:normAutofit/>
          </a:bodyPr>
          <a:lstStyle/>
          <a:p>
            <a:r>
              <a:rPr lang="en-US" i="1" dirty="0"/>
              <a:t>‘</a:t>
            </a:r>
            <a:r>
              <a:rPr lang="en-US" i="1" dirty="0" smtClean="0"/>
              <a:t>”</a:t>
            </a:r>
            <a:endParaRPr lang="en-US" dirty="0"/>
          </a:p>
        </p:txBody>
      </p:sp>
      <p:sp>
        <p:nvSpPr>
          <p:cNvPr id="4" name="TextBox 3"/>
          <p:cNvSpPr txBox="1"/>
          <p:nvPr/>
        </p:nvSpPr>
        <p:spPr>
          <a:xfrm>
            <a:off x="1535364" y="3933056"/>
            <a:ext cx="6477000" cy="1323439"/>
          </a:xfrm>
          <a:prstGeom prst="rect">
            <a:avLst/>
          </a:prstGeom>
          <a:noFill/>
        </p:spPr>
        <p:txBody>
          <a:bodyPr wrap="square" rtlCol="0">
            <a:spAutoFit/>
          </a:bodyPr>
          <a:lstStyle/>
          <a:p>
            <a:pPr defTabSz="457200"/>
            <a:r>
              <a:rPr lang="en-US" sz="4000" b="1" dirty="0">
                <a:solidFill>
                  <a:prstClr val="black"/>
                </a:solidFill>
              </a:rPr>
              <a:t>John </a:t>
            </a:r>
            <a:r>
              <a:rPr lang="en-US" sz="4000" b="1" dirty="0" err="1">
                <a:solidFill>
                  <a:prstClr val="black"/>
                </a:solidFill>
              </a:rPr>
              <a:t>MacBeath</a:t>
            </a:r>
            <a:endParaRPr lang="en-US" sz="4000" b="1" dirty="0">
              <a:solidFill>
                <a:prstClr val="black"/>
              </a:solidFill>
            </a:endParaRPr>
          </a:p>
          <a:p>
            <a:pPr defTabSz="457200"/>
            <a:r>
              <a:rPr lang="en-US" sz="4000" b="1" dirty="0">
                <a:solidFill>
                  <a:prstClr val="black"/>
                </a:solidFill>
              </a:rPr>
              <a:t>University of Cambridge</a:t>
            </a:r>
          </a:p>
        </p:txBody>
      </p:sp>
    </p:spTree>
    <p:extLst>
      <p:ext uri="{BB962C8B-B14F-4D97-AF65-F5344CB8AC3E}">
        <p14:creationId xmlns:p14="http://schemas.microsoft.com/office/powerpoint/2010/main" val="1263508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03238"/>
            <a:ext cx="7313613" cy="1053554"/>
          </a:xfrm>
        </p:spPr>
        <p:txBody>
          <a:bodyPr/>
          <a:lstStyle/>
          <a:p>
            <a:r>
              <a:rPr lang="en-US" sz="4400" dirty="0" smtClean="0">
                <a:solidFill>
                  <a:srgbClr val="0000FF"/>
                </a:solidFill>
              </a:rPr>
              <a:t>A</a:t>
            </a:r>
            <a:r>
              <a:rPr lang="en-US" sz="4400" dirty="0" smtClean="0"/>
              <a:t>chievement</a:t>
            </a:r>
            <a:endParaRPr lang="en-US" sz="4400" dirty="0"/>
          </a:p>
        </p:txBody>
      </p:sp>
      <p:sp>
        <p:nvSpPr>
          <p:cNvPr id="3" name="Content Placeholder 2"/>
          <p:cNvSpPr>
            <a:spLocks noGrp="1"/>
          </p:cNvSpPr>
          <p:nvPr>
            <p:ph idx="1"/>
          </p:nvPr>
        </p:nvSpPr>
        <p:spPr>
          <a:xfrm>
            <a:off x="914400" y="1988840"/>
            <a:ext cx="7313613" cy="5122862"/>
          </a:xfrm>
        </p:spPr>
        <p:txBody>
          <a:bodyPr>
            <a:normAutofit fontScale="85000" lnSpcReduction="10000"/>
          </a:bodyPr>
          <a:lstStyle/>
          <a:p>
            <a:pPr>
              <a:buNone/>
            </a:pPr>
            <a:r>
              <a:rPr lang="en-US" i="1" dirty="0"/>
              <a:t>	</a:t>
            </a:r>
            <a:r>
              <a:rPr lang="en-US" sz="3200" i="1" dirty="0" smtClean="0"/>
              <a:t>“</a:t>
            </a:r>
            <a:r>
              <a:rPr lang="en-US" sz="3200" i="1" dirty="0"/>
              <a:t>You do get better at learning things because all the things you do in Children’s University are about learning, and you’re not rushed or made to write everything down or get marks, so you just get better at learning anyway.</a:t>
            </a:r>
            <a:r>
              <a:rPr lang="en-US" sz="3200" i="1" dirty="0" smtClean="0"/>
              <a:t>” (Andrew, 9 years old)</a:t>
            </a:r>
            <a:endParaRPr lang="en-US" sz="3200" i="1" dirty="0"/>
          </a:p>
          <a:p>
            <a:pPr>
              <a:buNone/>
            </a:pPr>
            <a:r>
              <a:rPr lang="en-US" sz="3200" i="1" dirty="0" smtClean="0"/>
              <a:t>	“</a:t>
            </a:r>
            <a:r>
              <a:rPr lang="en-US" sz="3200" i="1" dirty="0"/>
              <a:t>These activities are not only fun and keep you out of mischief but they make you like school more, help you get on better with other people and give you more confidence to do your class work and your homework.”</a:t>
            </a:r>
            <a:endParaRPr lang="en-GB" sz="3200" dirty="0" smtClean="0"/>
          </a:p>
          <a:p>
            <a:pPr>
              <a:buNone/>
            </a:pPr>
            <a:r>
              <a:rPr lang="en-US" sz="3200" i="1" dirty="0" smtClean="0"/>
              <a:t>	(Amie, 9 years </a:t>
            </a:r>
            <a:r>
              <a:rPr lang="en-US" sz="3200" i="1" dirty="0"/>
              <a:t>old</a:t>
            </a:r>
            <a:r>
              <a:rPr lang="en-US" sz="3200" i="1" dirty="0" smtClean="0"/>
              <a:t>) </a:t>
            </a:r>
          </a:p>
          <a:p>
            <a:pPr>
              <a:buNone/>
            </a:pPr>
            <a:r>
              <a:rPr lang="en-US" sz="3200" i="1" dirty="0" smtClean="0"/>
              <a:t>	</a:t>
            </a:r>
            <a:endParaRPr lang="en-US" sz="3200" dirty="0"/>
          </a:p>
        </p:txBody>
      </p:sp>
      <p:sp>
        <p:nvSpPr>
          <p:cNvPr id="4" name="Rounded Rectangle 3"/>
          <p:cNvSpPr/>
          <p:nvPr/>
        </p:nvSpPr>
        <p:spPr>
          <a:xfrm>
            <a:off x="1143000" y="629389"/>
            <a:ext cx="7391400" cy="927403"/>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Tree>
    <p:extLst>
      <p:ext uri="{BB962C8B-B14F-4D97-AF65-F5344CB8AC3E}">
        <p14:creationId xmlns:p14="http://schemas.microsoft.com/office/powerpoint/2010/main" val="3430176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9" name="Object 3"/>
          <p:cNvGraphicFramePr>
            <a:graphicFrameLocks noChangeAspect="1"/>
          </p:cNvGraphicFramePr>
          <p:nvPr>
            <p:extLst>
              <p:ext uri="{D42A27DB-BD31-4B8C-83A1-F6EECF244321}">
                <p14:modId xmlns:p14="http://schemas.microsoft.com/office/powerpoint/2010/main" val="2850925136"/>
              </p:ext>
            </p:extLst>
          </p:nvPr>
        </p:nvGraphicFramePr>
        <p:xfrm>
          <a:off x="0" y="0"/>
          <a:ext cx="9139849" cy="7146032"/>
        </p:xfrm>
        <a:graphic>
          <a:graphicData uri="http://schemas.openxmlformats.org/presentationml/2006/ole">
            <mc:AlternateContent xmlns:mc="http://schemas.openxmlformats.org/markup-compatibility/2006">
              <mc:Choice xmlns:v="urn:schemas-microsoft-com:vml" Requires="v">
                <p:oleObj spid="_x0000_s2051" name="Document" r:id="rId3" imgW="5626100" imgH="1879600" progId="Word.Document.12">
                  <p:link updateAutomatic="1"/>
                </p:oleObj>
              </mc:Choice>
              <mc:Fallback>
                <p:oleObj name="Document" r:id="rId3" imgW="5626100" imgH="1879600" progId="Word.Document.12">
                  <p:link updateAutomatic="1"/>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39849" cy="7146032"/>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3734022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366FF"/>
                </a:solidFill>
              </a:rPr>
              <a:t>A</a:t>
            </a:r>
            <a:r>
              <a:rPr lang="en-US" dirty="0" smtClean="0"/>
              <a:t>daptability</a:t>
            </a:r>
            <a:endParaRPr lang="en-US" dirty="0"/>
          </a:p>
        </p:txBody>
      </p:sp>
      <p:sp>
        <p:nvSpPr>
          <p:cNvPr id="3" name="Content Placeholder 2"/>
          <p:cNvSpPr>
            <a:spLocks noGrp="1"/>
          </p:cNvSpPr>
          <p:nvPr>
            <p:ph idx="1"/>
          </p:nvPr>
        </p:nvSpPr>
        <p:spPr>
          <a:xfrm>
            <a:off x="913276" y="1692930"/>
            <a:ext cx="7690048" cy="4056062"/>
          </a:xfrm>
        </p:spPr>
        <p:txBody>
          <a:bodyPr/>
          <a:lstStyle/>
          <a:p>
            <a:pPr>
              <a:buNone/>
            </a:pPr>
            <a:r>
              <a:rPr lang="en-US" sz="3200" dirty="0"/>
              <a:t>‘I’m not afraid to try things out even if I fail’.  </a:t>
            </a:r>
            <a:r>
              <a:rPr lang="en-US" sz="3200" dirty="0" smtClean="0"/>
              <a:t> </a:t>
            </a:r>
          </a:p>
          <a:p>
            <a:pPr>
              <a:buNone/>
            </a:pPr>
            <a:r>
              <a:rPr lang="en-US" sz="3200" dirty="0" smtClean="0"/>
              <a:t>(87% agree/strongly agree)</a:t>
            </a:r>
            <a:endParaRPr lang="en-GB" sz="3200" dirty="0" smtClean="0"/>
          </a:p>
          <a:p>
            <a:pPr>
              <a:buNone/>
            </a:pPr>
            <a:endParaRPr lang="en-US" dirty="0" smtClean="0"/>
          </a:p>
          <a:p>
            <a:pPr>
              <a:buNone/>
            </a:pPr>
            <a:endParaRPr lang="en-US" dirty="0" smtClean="0"/>
          </a:p>
          <a:p>
            <a:pPr>
              <a:buNone/>
            </a:pPr>
            <a:r>
              <a:rPr lang="en-US" dirty="0" smtClean="0"/>
              <a:t> </a:t>
            </a:r>
            <a:endParaRPr lang="en-GB" dirty="0"/>
          </a:p>
          <a:p>
            <a:endParaRPr lang="en-US" dirty="0"/>
          </a:p>
        </p:txBody>
      </p:sp>
      <p:sp>
        <p:nvSpPr>
          <p:cNvPr id="4" name="Bevel 3"/>
          <p:cNvSpPr/>
          <p:nvPr/>
        </p:nvSpPr>
        <p:spPr>
          <a:xfrm>
            <a:off x="2077885" y="3364296"/>
            <a:ext cx="4648200" cy="3276600"/>
          </a:xfrm>
          <a:prstGeom prst="bevel">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
        <p:nvSpPr>
          <p:cNvPr id="5" name="TextBox 4"/>
          <p:cNvSpPr txBox="1"/>
          <p:nvPr/>
        </p:nvSpPr>
        <p:spPr>
          <a:xfrm>
            <a:off x="2667000" y="4014869"/>
            <a:ext cx="3429000" cy="1938992"/>
          </a:xfrm>
          <a:prstGeom prst="rect">
            <a:avLst/>
          </a:prstGeom>
          <a:noFill/>
        </p:spPr>
        <p:txBody>
          <a:bodyPr wrap="square" rtlCol="0">
            <a:spAutoFit/>
          </a:bodyPr>
          <a:lstStyle/>
          <a:p>
            <a:pPr algn="ctr" defTabSz="457200"/>
            <a:r>
              <a:rPr lang="en-US" sz="4000" dirty="0">
                <a:solidFill>
                  <a:prstClr val="white"/>
                </a:solidFill>
                <a:effectLst>
                  <a:outerShdw blurRad="50800" dist="127000" dir="2700000">
                    <a:srgbClr val="000000">
                      <a:alpha val="43000"/>
                    </a:srgbClr>
                  </a:outerShdw>
                </a:effectLst>
              </a:rPr>
              <a:t>If at first you fail, try again. </a:t>
            </a:r>
          </a:p>
          <a:p>
            <a:pPr algn="ctr" defTabSz="457200"/>
            <a:r>
              <a:rPr lang="en-US" sz="4000" dirty="0">
                <a:solidFill>
                  <a:prstClr val="white"/>
                </a:solidFill>
                <a:effectLst>
                  <a:outerShdw blurRad="50800" dist="127000" dir="2700000">
                    <a:srgbClr val="000000">
                      <a:alpha val="43000"/>
                    </a:srgbClr>
                  </a:outerShdw>
                </a:effectLst>
              </a:rPr>
              <a:t>Fail better</a:t>
            </a:r>
          </a:p>
        </p:txBody>
      </p:sp>
      <p:sp>
        <p:nvSpPr>
          <p:cNvPr id="6" name="Rounded Rectangle 5"/>
          <p:cNvSpPr/>
          <p:nvPr/>
        </p:nvSpPr>
        <p:spPr>
          <a:xfrm>
            <a:off x="489488" y="503238"/>
            <a:ext cx="8502112" cy="992308"/>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Tree>
    <p:extLst>
      <p:ext uri="{BB962C8B-B14F-4D97-AF65-F5344CB8AC3E}">
        <p14:creationId xmlns:p14="http://schemas.microsoft.com/office/powerpoint/2010/main" val="1482769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589586726"/>
              </p:ext>
            </p:extLst>
          </p:nvPr>
        </p:nvGraphicFramePr>
        <p:xfrm>
          <a:off x="1002638" y="501886"/>
          <a:ext cx="6881192" cy="5864427"/>
        </p:xfrm>
        <a:graphic>
          <a:graphicData uri="http://schemas.openxmlformats.org/drawingml/2006/table">
            <a:tbl>
              <a:tblPr firstRow="1" bandRow="1">
                <a:tableStyleId>{5C22544A-7EE6-4342-B048-85BDC9FD1C3A}</a:tableStyleId>
              </a:tblPr>
              <a:tblGrid>
                <a:gridCol w="3440596"/>
                <a:gridCol w="3440596"/>
              </a:tblGrid>
              <a:tr h="713307">
                <a:tc>
                  <a:txBody>
                    <a:bodyPr/>
                    <a:lstStyle/>
                    <a:p>
                      <a:pPr algn="ctr"/>
                      <a:r>
                        <a:rPr lang="en-US" sz="2800" dirty="0" smtClean="0">
                          <a:solidFill>
                            <a:schemeClr val="tx1"/>
                          </a:solidFill>
                        </a:rPr>
                        <a:t>School curriculum</a:t>
                      </a:r>
                      <a:endParaRPr lang="en-US" sz="2800" dirty="0">
                        <a:solidFill>
                          <a:schemeClr val="tx1"/>
                        </a:solidFill>
                      </a:endParaRPr>
                    </a:p>
                  </a:txBody>
                  <a:tcPr>
                    <a:solidFill>
                      <a:schemeClr val="bg1">
                        <a:lumMod val="95000"/>
                      </a:schemeClr>
                    </a:solidFill>
                  </a:tcPr>
                </a:tc>
                <a:tc>
                  <a:txBody>
                    <a:bodyPr/>
                    <a:lstStyle/>
                    <a:p>
                      <a:pPr algn="ctr"/>
                      <a:r>
                        <a:rPr lang="en-US" sz="2800" dirty="0" smtClean="0">
                          <a:solidFill>
                            <a:srgbClr val="000000"/>
                          </a:solidFill>
                        </a:rPr>
                        <a:t>CU</a:t>
                      </a:r>
                      <a:r>
                        <a:rPr lang="en-US" sz="2800" baseline="0" dirty="0" smtClean="0">
                          <a:solidFill>
                            <a:srgbClr val="000000"/>
                          </a:solidFill>
                        </a:rPr>
                        <a:t> </a:t>
                      </a:r>
                      <a:r>
                        <a:rPr lang="en-US" sz="2800" dirty="0" smtClean="0">
                          <a:solidFill>
                            <a:srgbClr val="000000"/>
                          </a:solidFill>
                        </a:rPr>
                        <a:t>curriculum</a:t>
                      </a:r>
                      <a:endParaRPr lang="en-US" sz="2800" dirty="0">
                        <a:solidFill>
                          <a:srgbClr val="000000"/>
                        </a:solidFill>
                      </a:endParaRPr>
                    </a:p>
                  </a:txBody>
                  <a:tcPr>
                    <a:solidFill>
                      <a:schemeClr val="bg1">
                        <a:lumMod val="95000"/>
                      </a:schemeClr>
                    </a:solidFill>
                  </a:tcPr>
                </a:tc>
              </a:tr>
              <a:tr h="4696893">
                <a:tc>
                  <a:txBody>
                    <a:bodyPr/>
                    <a:lstStyle/>
                    <a:p>
                      <a:r>
                        <a:rPr lang="en-US" sz="2800" b="1" kern="1200" dirty="0" err="1" smtClean="0">
                          <a:solidFill>
                            <a:schemeClr val="dk1"/>
                          </a:solidFill>
                          <a:latin typeface="+mn-lt"/>
                          <a:ea typeface="+mn-ea"/>
                          <a:cs typeface="+mn-cs"/>
                        </a:rPr>
                        <a:t>Standardised</a:t>
                      </a:r>
                      <a:endParaRPr lang="en-GB" sz="2800" b="1" kern="1200" dirty="0" smtClean="0">
                        <a:solidFill>
                          <a:schemeClr val="dk1"/>
                        </a:solidFill>
                        <a:latin typeface="+mn-lt"/>
                        <a:ea typeface="+mn-ea"/>
                        <a:cs typeface="+mn-cs"/>
                      </a:endParaRPr>
                    </a:p>
                    <a:p>
                      <a:r>
                        <a:rPr lang="en-US" sz="2800" b="1" kern="1200" dirty="0" smtClean="0">
                          <a:solidFill>
                            <a:schemeClr val="dk1"/>
                          </a:solidFill>
                          <a:latin typeface="+mn-lt"/>
                          <a:ea typeface="+mn-ea"/>
                          <a:cs typeface="+mn-cs"/>
                        </a:rPr>
                        <a:t>Pre-determined</a:t>
                      </a:r>
                      <a:endParaRPr lang="en-GB" sz="2800" b="1" kern="1200" dirty="0" smtClean="0">
                        <a:solidFill>
                          <a:schemeClr val="dk1"/>
                        </a:solidFill>
                        <a:latin typeface="+mn-lt"/>
                        <a:ea typeface="+mn-ea"/>
                        <a:cs typeface="+mn-cs"/>
                      </a:endParaRPr>
                    </a:p>
                    <a:p>
                      <a:r>
                        <a:rPr lang="en-US" sz="2800" b="1" kern="1200" dirty="0" smtClean="0">
                          <a:solidFill>
                            <a:schemeClr val="dk1"/>
                          </a:solidFill>
                          <a:latin typeface="+mn-lt"/>
                          <a:ea typeface="+mn-ea"/>
                          <a:cs typeface="+mn-cs"/>
                        </a:rPr>
                        <a:t>Hierarchical in value</a:t>
                      </a:r>
                      <a:endParaRPr lang="en-GB" sz="2800" b="1" kern="1200" dirty="0" smtClean="0">
                        <a:solidFill>
                          <a:schemeClr val="dk1"/>
                        </a:solidFill>
                        <a:latin typeface="+mn-lt"/>
                        <a:ea typeface="+mn-ea"/>
                        <a:cs typeface="+mn-cs"/>
                      </a:endParaRPr>
                    </a:p>
                    <a:p>
                      <a:r>
                        <a:rPr lang="en-US" sz="2800" b="1" kern="1200" dirty="0" smtClean="0">
                          <a:solidFill>
                            <a:schemeClr val="dk1"/>
                          </a:solidFill>
                          <a:latin typeface="+mn-lt"/>
                          <a:ea typeface="+mn-ea"/>
                          <a:cs typeface="+mn-cs"/>
                        </a:rPr>
                        <a:t>Sequential</a:t>
                      </a:r>
                      <a:endParaRPr lang="en-GB" sz="2800" b="1" kern="1200" dirty="0" smtClean="0">
                        <a:solidFill>
                          <a:schemeClr val="dk1"/>
                        </a:solidFill>
                        <a:latin typeface="+mn-lt"/>
                        <a:ea typeface="+mn-ea"/>
                        <a:cs typeface="+mn-cs"/>
                      </a:endParaRPr>
                    </a:p>
                    <a:p>
                      <a:r>
                        <a:rPr lang="en-US" sz="2800" b="1" kern="1200" dirty="0" smtClean="0">
                          <a:solidFill>
                            <a:schemeClr val="dk1"/>
                          </a:solidFill>
                          <a:latin typeface="+mn-lt"/>
                          <a:ea typeface="+mn-ea"/>
                          <a:cs typeface="+mn-cs"/>
                        </a:rPr>
                        <a:t>Competitive</a:t>
                      </a:r>
                      <a:endParaRPr lang="en-GB" sz="2800" b="1" kern="1200" dirty="0" smtClean="0">
                        <a:solidFill>
                          <a:schemeClr val="dk1"/>
                        </a:solidFill>
                        <a:latin typeface="+mn-lt"/>
                        <a:ea typeface="+mn-ea"/>
                        <a:cs typeface="+mn-cs"/>
                      </a:endParaRPr>
                    </a:p>
                    <a:p>
                      <a:r>
                        <a:rPr lang="en-US" sz="2800" b="1" kern="1200" dirty="0" smtClean="0">
                          <a:solidFill>
                            <a:schemeClr val="dk1"/>
                          </a:solidFill>
                          <a:latin typeface="+mn-lt"/>
                          <a:ea typeface="+mn-ea"/>
                          <a:cs typeface="+mn-cs"/>
                        </a:rPr>
                        <a:t>High stakes</a:t>
                      </a:r>
                      <a:endParaRPr lang="en-GB" sz="2800" b="1" kern="1200" dirty="0" smtClean="0">
                        <a:solidFill>
                          <a:schemeClr val="dk1"/>
                        </a:solidFill>
                        <a:latin typeface="+mn-lt"/>
                        <a:ea typeface="+mn-ea"/>
                        <a:cs typeface="+mn-cs"/>
                      </a:endParaRPr>
                    </a:p>
                    <a:p>
                      <a:r>
                        <a:rPr lang="en-US" sz="2800" b="1" kern="1200" dirty="0" smtClean="0">
                          <a:solidFill>
                            <a:schemeClr val="dk1"/>
                          </a:solidFill>
                          <a:latin typeface="+mn-lt"/>
                          <a:ea typeface="+mn-ea"/>
                          <a:cs typeface="+mn-cs"/>
                        </a:rPr>
                        <a:t>Norm referenced</a:t>
                      </a:r>
                      <a:endParaRPr lang="en-GB" sz="2800" b="1" kern="1200" dirty="0" smtClean="0">
                        <a:solidFill>
                          <a:schemeClr val="dk1"/>
                        </a:solidFill>
                        <a:latin typeface="+mn-lt"/>
                        <a:ea typeface="+mn-ea"/>
                        <a:cs typeface="+mn-cs"/>
                      </a:endParaRPr>
                    </a:p>
                    <a:p>
                      <a:r>
                        <a:rPr lang="en-US" sz="2800" b="1" kern="1200" dirty="0" smtClean="0">
                          <a:solidFill>
                            <a:schemeClr val="dk1"/>
                          </a:solidFill>
                          <a:latin typeface="+mn-lt"/>
                          <a:ea typeface="+mn-ea"/>
                          <a:cs typeface="+mn-cs"/>
                        </a:rPr>
                        <a:t>Classroom bound</a:t>
                      </a:r>
                      <a:endParaRPr lang="en-GB" sz="2800" b="1" kern="1200" dirty="0" smtClean="0">
                        <a:solidFill>
                          <a:schemeClr val="dk1"/>
                        </a:solidFill>
                        <a:latin typeface="+mn-lt"/>
                        <a:ea typeface="+mn-ea"/>
                        <a:cs typeface="+mn-cs"/>
                      </a:endParaRPr>
                    </a:p>
                    <a:p>
                      <a:r>
                        <a:rPr lang="en-US" sz="2800" b="1" kern="1200" dirty="0" smtClean="0">
                          <a:solidFill>
                            <a:schemeClr val="dk1"/>
                          </a:solidFill>
                          <a:latin typeface="+mn-lt"/>
                          <a:ea typeface="+mn-ea"/>
                          <a:cs typeface="+mn-cs"/>
                        </a:rPr>
                        <a:t>Teacher led</a:t>
                      </a:r>
                      <a:endParaRPr lang="en-GB" sz="2800" b="1" kern="1200" dirty="0" smtClean="0">
                        <a:solidFill>
                          <a:schemeClr val="dk1"/>
                        </a:solidFill>
                        <a:latin typeface="+mn-lt"/>
                        <a:ea typeface="+mn-ea"/>
                        <a:cs typeface="+mn-cs"/>
                      </a:endParaRPr>
                    </a:p>
                    <a:p>
                      <a:r>
                        <a:rPr lang="en-US" sz="2800" b="1" kern="1200" dirty="0" smtClean="0">
                          <a:solidFill>
                            <a:schemeClr val="dk1"/>
                          </a:solidFill>
                          <a:latin typeface="+mn-lt"/>
                          <a:ea typeface="+mn-ea"/>
                          <a:cs typeface="+mn-cs"/>
                        </a:rPr>
                        <a:t>Elitist</a:t>
                      </a:r>
                      <a:endParaRPr lang="en-GB" sz="2800" b="1" kern="1200" dirty="0" smtClean="0">
                        <a:solidFill>
                          <a:schemeClr val="dk1"/>
                        </a:solidFill>
                        <a:latin typeface="+mn-lt"/>
                        <a:ea typeface="+mn-ea"/>
                        <a:cs typeface="+mn-cs"/>
                      </a:endParaRPr>
                    </a:p>
                    <a:p>
                      <a:r>
                        <a:rPr lang="en-US" sz="2800" b="1" kern="1200" dirty="0" smtClean="0">
                          <a:solidFill>
                            <a:schemeClr val="dk1"/>
                          </a:solidFill>
                          <a:latin typeface="+mn-lt"/>
                          <a:ea typeface="+mn-ea"/>
                          <a:cs typeface="+mn-cs"/>
                        </a:rPr>
                        <a:t>Tradition</a:t>
                      </a:r>
                      <a:r>
                        <a:rPr lang="en-GB" sz="2800" b="1" dirty="0" smtClean="0"/>
                        <a:t> </a:t>
                      </a:r>
                      <a:endParaRPr lang="en-US" sz="2800" b="1" dirty="0"/>
                    </a:p>
                  </a:txBody>
                  <a:tcPr/>
                </a:tc>
                <a:tc>
                  <a:txBody>
                    <a:bodyPr/>
                    <a:lstStyle/>
                    <a:p>
                      <a:r>
                        <a:rPr lang="en-US" sz="2800" b="1" kern="1200" dirty="0" smtClean="0">
                          <a:solidFill>
                            <a:schemeClr val="dk1"/>
                          </a:solidFill>
                          <a:latin typeface="+mn-lt"/>
                          <a:ea typeface="+mn-ea"/>
                          <a:cs typeface="+mn-cs"/>
                        </a:rPr>
                        <a:t>Wide ranging</a:t>
                      </a:r>
                      <a:endParaRPr lang="en-GB" sz="2800" b="1" kern="1200" dirty="0" smtClean="0">
                        <a:solidFill>
                          <a:schemeClr val="dk1"/>
                        </a:solidFill>
                        <a:latin typeface="+mn-lt"/>
                        <a:ea typeface="+mn-ea"/>
                        <a:cs typeface="+mn-cs"/>
                      </a:endParaRPr>
                    </a:p>
                    <a:p>
                      <a:r>
                        <a:rPr lang="en-US" sz="2800" b="1" kern="1200" dirty="0" smtClean="0">
                          <a:solidFill>
                            <a:schemeClr val="dk1"/>
                          </a:solidFill>
                          <a:latin typeface="+mn-lt"/>
                          <a:ea typeface="+mn-ea"/>
                          <a:cs typeface="+mn-cs"/>
                        </a:rPr>
                        <a:t>Spontaneous</a:t>
                      </a:r>
                      <a:endParaRPr lang="en-GB" sz="2800" b="1" kern="1200" dirty="0" smtClean="0">
                        <a:solidFill>
                          <a:schemeClr val="dk1"/>
                        </a:solidFill>
                        <a:latin typeface="+mn-lt"/>
                        <a:ea typeface="+mn-ea"/>
                        <a:cs typeface="+mn-cs"/>
                      </a:endParaRPr>
                    </a:p>
                    <a:p>
                      <a:r>
                        <a:rPr lang="en-US" sz="2800" b="1" kern="1200" dirty="0" smtClean="0">
                          <a:solidFill>
                            <a:schemeClr val="dk1"/>
                          </a:solidFill>
                          <a:latin typeface="+mn-lt"/>
                          <a:ea typeface="+mn-ea"/>
                          <a:cs typeface="+mn-cs"/>
                        </a:rPr>
                        <a:t>Equality of value</a:t>
                      </a:r>
                      <a:endParaRPr lang="en-GB" sz="2800" b="1" kern="1200" dirty="0" smtClean="0">
                        <a:solidFill>
                          <a:schemeClr val="dk1"/>
                        </a:solidFill>
                        <a:latin typeface="+mn-lt"/>
                        <a:ea typeface="+mn-ea"/>
                        <a:cs typeface="+mn-cs"/>
                      </a:endParaRPr>
                    </a:p>
                    <a:p>
                      <a:r>
                        <a:rPr lang="en-US" sz="2800" b="1" kern="1200" dirty="0" smtClean="0">
                          <a:solidFill>
                            <a:schemeClr val="dk1"/>
                          </a:solidFill>
                          <a:latin typeface="+mn-lt"/>
                          <a:ea typeface="+mn-ea"/>
                          <a:cs typeface="+mn-cs"/>
                        </a:rPr>
                        <a:t>Multiple entry points</a:t>
                      </a:r>
                      <a:endParaRPr lang="en-GB" sz="2800" b="1" kern="1200" dirty="0" smtClean="0">
                        <a:solidFill>
                          <a:schemeClr val="dk1"/>
                        </a:solidFill>
                        <a:latin typeface="+mn-lt"/>
                        <a:ea typeface="+mn-ea"/>
                        <a:cs typeface="+mn-cs"/>
                      </a:endParaRPr>
                    </a:p>
                    <a:p>
                      <a:r>
                        <a:rPr lang="en-US" sz="2800" b="1" kern="1200" dirty="0" smtClean="0">
                          <a:solidFill>
                            <a:schemeClr val="dk1"/>
                          </a:solidFill>
                          <a:latin typeface="+mn-lt"/>
                          <a:ea typeface="+mn-ea"/>
                          <a:cs typeface="+mn-cs"/>
                        </a:rPr>
                        <a:t>Collaborative</a:t>
                      </a:r>
                      <a:endParaRPr lang="en-GB" sz="2800" b="1" kern="1200" dirty="0" smtClean="0">
                        <a:solidFill>
                          <a:schemeClr val="dk1"/>
                        </a:solidFill>
                        <a:latin typeface="+mn-lt"/>
                        <a:ea typeface="+mn-ea"/>
                        <a:cs typeface="+mn-cs"/>
                      </a:endParaRPr>
                    </a:p>
                    <a:p>
                      <a:r>
                        <a:rPr lang="en-US" sz="2800" b="1" kern="1200" dirty="0" smtClean="0">
                          <a:solidFill>
                            <a:schemeClr val="dk1"/>
                          </a:solidFill>
                          <a:latin typeface="+mn-lt"/>
                          <a:ea typeface="+mn-ea"/>
                          <a:cs typeface="+mn-cs"/>
                        </a:rPr>
                        <a:t>Low stakes</a:t>
                      </a:r>
                      <a:endParaRPr lang="en-GB" sz="2800" b="1" kern="1200" dirty="0" smtClean="0">
                        <a:solidFill>
                          <a:schemeClr val="dk1"/>
                        </a:solidFill>
                        <a:latin typeface="+mn-lt"/>
                        <a:ea typeface="+mn-ea"/>
                        <a:cs typeface="+mn-cs"/>
                      </a:endParaRPr>
                    </a:p>
                    <a:p>
                      <a:r>
                        <a:rPr lang="en-US" sz="2800" b="1" kern="1200" dirty="0" smtClean="0">
                          <a:solidFill>
                            <a:schemeClr val="dk1"/>
                          </a:solidFill>
                          <a:latin typeface="+mn-lt"/>
                          <a:ea typeface="+mn-ea"/>
                          <a:cs typeface="+mn-cs"/>
                        </a:rPr>
                        <a:t>Criterion referenced</a:t>
                      </a:r>
                      <a:endParaRPr lang="en-GB" sz="2800" b="1" kern="1200" dirty="0" smtClean="0">
                        <a:solidFill>
                          <a:schemeClr val="dk1"/>
                        </a:solidFill>
                        <a:latin typeface="+mn-lt"/>
                        <a:ea typeface="+mn-ea"/>
                        <a:cs typeface="+mn-cs"/>
                      </a:endParaRPr>
                    </a:p>
                    <a:p>
                      <a:r>
                        <a:rPr lang="en-US" sz="2800" b="1" kern="1200" dirty="0" smtClean="0">
                          <a:solidFill>
                            <a:schemeClr val="dk1"/>
                          </a:solidFill>
                          <a:latin typeface="+mn-lt"/>
                          <a:ea typeface="+mn-ea"/>
                          <a:cs typeface="+mn-cs"/>
                        </a:rPr>
                        <a:t>Beyond the classroom</a:t>
                      </a:r>
                      <a:endParaRPr lang="en-GB" sz="2800" b="1" kern="1200" dirty="0" smtClean="0">
                        <a:solidFill>
                          <a:schemeClr val="dk1"/>
                        </a:solidFill>
                        <a:latin typeface="+mn-lt"/>
                        <a:ea typeface="+mn-ea"/>
                        <a:cs typeface="+mn-cs"/>
                      </a:endParaRPr>
                    </a:p>
                    <a:p>
                      <a:r>
                        <a:rPr lang="en-US" sz="2800" b="1" kern="1200" dirty="0" smtClean="0">
                          <a:solidFill>
                            <a:schemeClr val="dk1"/>
                          </a:solidFill>
                          <a:latin typeface="+mn-lt"/>
                          <a:ea typeface="+mn-ea"/>
                          <a:cs typeface="+mn-cs"/>
                        </a:rPr>
                        <a:t>Student led</a:t>
                      </a:r>
                      <a:endParaRPr lang="en-GB" sz="2800" b="1" kern="1200" dirty="0" smtClean="0">
                        <a:solidFill>
                          <a:schemeClr val="dk1"/>
                        </a:solidFill>
                        <a:latin typeface="+mn-lt"/>
                        <a:ea typeface="+mn-ea"/>
                        <a:cs typeface="+mn-cs"/>
                      </a:endParaRPr>
                    </a:p>
                    <a:p>
                      <a:r>
                        <a:rPr lang="en-US" sz="2800" b="1" kern="1200" dirty="0" smtClean="0">
                          <a:solidFill>
                            <a:schemeClr val="dk1"/>
                          </a:solidFill>
                          <a:latin typeface="+mn-lt"/>
                          <a:ea typeface="+mn-ea"/>
                          <a:cs typeface="+mn-cs"/>
                        </a:rPr>
                        <a:t>Democratic</a:t>
                      </a:r>
                      <a:endParaRPr lang="en-GB" sz="2800" b="1" kern="1200" dirty="0" smtClean="0">
                        <a:solidFill>
                          <a:schemeClr val="dk1"/>
                        </a:solidFill>
                        <a:latin typeface="+mn-lt"/>
                        <a:ea typeface="+mn-ea"/>
                        <a:cs typeface="+mn-cs"/>
                      </a:endParaRPr>
                    </a:p>
                    <a:p>
                      <a:r>
                        <a:rPr lang="en-US" sz="2800" b="1" kern="1200" dirty="0" smtClean="0">
                          <a:solidFill>
                            <a:schemeClr val="dk1"/>
                          </a:solidFill>
                          <a:latin typeface="+mn-lt"/>
                          <a:ea typeface="+mn-ea"/>
                          <a:cs typeface="+mn-cs"/>
                        </a:rPr>
                        <a:t>Innovation</a:t>
                      </a:r>
                      <a:endParaRPr lang="en-GB" sz="2800" b="1" kern="1200" dirty="0" smtClean="0">
                        <a:solidFill>
                          <a:schemeClr val="dk1"/>
                        </a:solidFill>
                        <a:latin typeface="+mn-lt"/>
                        <a:ea typeface="+mn-ea"/>
                        <a:cs typeface="+mn-cs"/>
                      </a:endParaRPr>
                    </a:p>
                    <a:p>
                      <a:endParaRPr lang="en-US" sz="2400" b="1" dirty="0"/>
                    </a:p>
                  </a:txBody>
                  <a:tcPr/>
                </a:tc>
              </a:tr>
            </a:tbl>
          </a:graphicData>
        </a:graphic>
      </p:graphicFrame>
    </p:spTree>
    <p:extLst>
      <p:ext uri="{BB962C8B-B14F-4D97-AF65-F5344CB8AC3E}">
        <p14:creationId xmlns:p14="http://schemas.microsoft.com/office/powerpoint/2010/main" val="32755291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rgbClr val="0000FF"/>
                </a:solidFill>
              </a:rPr>
              <a:t>A</a:t>
            </a:r>
            <a:r>
              <a:rPr lang="en-US" sz="4400" b="1" dirty="0" smtClean="0"/>
              <a:t>dventure</a:t>
            </a:r>
            <a:endParaRPr lang="en-US" sz="4400" b="1" dirty="0"/>
          </a:p>
        </p:txBody>
      </p:sp>
      <p:sp>
        <p:nvSpPr>
          <p:cNvPr id="3" name="Content Placeholder 2"/>
          <p:cNvSpPr>
            <a:spLocks noGrp="1"/>
          </p:cNvSpPr>
          <p:nvPr>
            <p:ph idx="1"/>
          </p:nvPr>
        </p:nvSpPr>
        <p:spPr>
          <a:xfrm>
            <a:off x="914400" y="1983245"/>
            <a:ext cx="7313613" cy="4934222"/>
          </a:xfrm>
        </p:spPr>
        <p:txBody>
          <a:bodyPr/>
          <a:lstStyle/>
          <a:p>
            <a:pPr>
              <a:buNone/>
            </a:pPr>
            <a:r>
              <a:rPr lang="en-US" sz="3200" dirty="0"/>
              <a:t>Ad-venture, </a:t>
            </a:r>
            <a:r>
              <a:rPr lang="en-US" sz="3200" dirty="0" smtClean="0"/>
              <a:t>‘venturing forth’ </a:t>
            </a:r>
            <a:endParaRPr lang="en-US" sz="3200" dirty="0"/>
          </a:p>
          <a:p>
            <a:pPr marL="0" indent="0">
              <a:buNone/>
            </a:pPr>
            <a:r>
              <a:rPr lang="en-US" sz="3600" dirty="0" smtClean="0"/>
              <a:t>‘</a:t>
            </a:r>
            <a:r>
              <a:rPr lang="en-US" sz="3600" dirty="0"/>
              <a:t>to engage in hazardous and exciting activity, esp. the exploration of unknown territory’, and as ‘an unusual and exciting, typically hazardous, experience’.</a:t>
            </a:r>
            <a:endParaRPr lang="en-GB" sz="3600" dirty="0"/>
          </a:p>
          <a:p>
            <a:endParaRPr lang="en-US" dirty="0"/>
          </a:p>
        </p:txBody>
      </p:sp>
      <p:sp>
        <p:nvSpPr>
          <p:cNvPr id="4" name="Rounded Rectangle 3"/>
          <p:cNvSpPr/>
          <p:nvPr/>
        </p:nvSpPr>
        <p:spPr>
          <a:xfrm>
            <a:off x="489488" y="503238"/>
            <a:ext cx="8502112" cy="868362"/>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Tree>
    <p:extLst>
      <p:ext uri="{BB962C8B-B14F-4D97-AF65-F5344CB8AC3E}">
        <p14:creationId xmlns:p14="http://schemas.microsoft.com/office/powerpoint/2010/main" val="172343511"/>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A</a:t>
            </a:r>
            <a:r>
              <a:rPr lang="en-US" dirty="0" smtClean="0"/>
              <a:t>gency</a:t>
            </a:r>
            <a:endParaRPr lang="en-US" dirty="0"/>
          </a:p>
        </p:txBody>
      </p:sp>
      <p:sp>
        <p:nvSpPr>
          <p:cNvPr id="3" name="Content Placeholder 2"/>
          <p:cNvSpPr>
            <a:spLocks noGrp="1"/>
          </p:cNvSpPr>
          <p:nvPr>
            <p:ph idx="1"/>
          </p:nvPr>
        </p:nvSpPr>
        <p:spPr>
          <a:xfrm>
            <a:off x="914400" y="1905000"/>
            <a:ext cx="7313613" cy="4056062"/>
          </a:xfrm>
        </p:spPr>
        <p:txBody>
          <a:bodyPr/>
          <a:lstStyle/>
          <a:p>
            <a:pPr>
              <a:buNone/>
            </a:pPr>
            <a:r>
              <a:rPr lang="en-US" i="1" dirty="0" smtClean="0"/>
              <a:t>	</a:t>
            </a:r>
            <a:r>
              <a:rPr lang="en-US" sz="3200" b="1" i="1" dirty="0" smtClean="0"/>
              <a:t>“</a:t>
            </a:r>
            <a:r>
              <a:rPr lang="en-US" sz="3200" b="1" i="1" dirty="0"/>
              <a:t>I don’t have to wait for teachers to tell me what to do or to stop me doing things </a:t>
            </a:r>
            <a:r>
              <a:rPr lang="en-US" sz="3200" b="1" i="1" dirty="0" err="1"/>
              <a:t>cos</a:t>
            </a:r>
            <a:r>
              <a:rPr lang="en-US" sz="3200" b="1" i="1" dirty="0"/>
              <a:t> I just do things myself and find out things by myself and sometimes with other people too. I like having responsibility actually.</a:t>
            </a:r>
            <a:r>
              <a:rPr lang="en-US" sz="3200" b="1" i="1" dirty="0" smtClean="0"/>
              <a:t>”	</a:t>
            </a:r>
          </a:p>
          <a:p>
            <a:pPr>
              <a:buNone/>
            </a:pPr>
            <a:r>
              <a:rPr lang="en-US" sz="3200" b="1" i="1" dirty="0" smtClean="0"/>
              <a:t>	(Timothy, aged 11)</a:t>
            </a:r>
            <a:endParaRPr lang="en-GB" sz="3200" b="1" dirty="0" smtClean="0"/>
          </a:p>
          <a:p>
            <a:endParaRPr lang="en-US" dirty="0"/>
          </a:p>
        </p:txBody>
      </p:sp>
      <p:sp>
        <p:nvSpPr>
          <p:cNvPr id="4" name="Rounded Rectangle 3"/>
          <p:cNvSpPr/>
          <p:nvPr/>
        </p:nvSpPr>
        <p:spPr>
          <a:xfrm>
            <a:off x="1143000" y="629389"/>
            <a:ext cx="7391400" cy="742211"/>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Tree>
    <p:extLst>
      <p:ext uri="{BB962C8B-B14F-4D97-AF65-F5344CB8AC3E}">
        <p14:creationId xmlns:p14="http://schemas.microsoft.com/office/powerpoint/2010/main" val="4011224000"/>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sel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260648"/>
            <a:ext cx="6969968" cy="6336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63942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100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83568" y="1875237"/>
            <a:ext cx="8229600" cy="5029200"/>
          </a:xfrm>
          <a:ln>
            <a:solidFill>
              <a:srgbClr val="4F81BD"/>
            </a:solidFill>
          </a:ln>
        </p:spPr>
        <p:txBody>
          <a:bodyPr>
            <a:normAutofit lnSpcReduction="10000"/>
          </a:bodyPr>
          <a:lstStyle/>
          <a:p>
            <a:pPr>
              <a:buNone/>
            </a:pPr>
            <a:r>
              <a:rPr lang="en-US" dirty="0" smtClean="0"/>
              <a:t>	</a:t>
            </a:r>
            <a:r>
              <a:rPr lang="en-US" sz="2600" dirty="0" smtClean="0"/>
              <a:t>There are skills such as problem solving, communication, collaboration, experimentation, critical thinking and creative expression. These skills become curricular goals in themselves and the objects of new assessment methods. Perhaps the most significant aim is for students to be able to create their own learning goals and plans—to establish what they already know, assess their strengths and weaknesses, design a learning plan, stay on-task, track their own progress, build on successes and adjust to failures. These are skills that can be used throughout a lifetime to participate in a learning society.</a:t>
            </a:r>
            <a:r>
              <a:rPr lang="en-US" sz="2600" b="1" dirty="0" smtClean="0"/>
              <a:t> </a:t>
            </a:r>
            <a:endParaRPr lang="en-GB" sz="2600" b="1" dirty="0" smtClean="0"/>
          </a:p>
          <a:p>
            <a:pPr>
              <a:buNone/>
            </a:pPr>
            <a:r>
              <a:rPr lang="en-US" dirty="0" smtClean="0"/>
              <a:t>	(UNESCO, 2012, </a:t>
            </a:r>
            <a:r>
              <a:rPr lang="en-US" dirty="0" err="1" smtClean="0"/>
              <a:t>p</a:t>
            </a:r>
            <a:r>
              <a:rPr lang="en-US" dirty="0" smtClean="0"/>
              <a:t>. 17)</a:t>
            </a:r>
            <a:endParaRPr lang="en-GB" dirty="0" smtClean="0"/>
          </a:p>
          <a:p>
            <a:endParaRPr lang="en-US" dirty="0"/>
          </a:p>
        </p:txBody>
      </p:sp>
      <p:sp>
        <p:nvSpPr>
          <p:cNvPr id="5" name="Rounded Rectangle 4"/>
          <p:cNvSpPr/>
          <p:nvPr/>
        </p:nvSpPr>
        <p:spPr>
          <a:xfrm>
            <a:off x="1143000" y="629389"/>
            <a:ext cx="7391400" cy="742211"/>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
        <p:nvSpPr>
          <p:cNvPr id="3" name="Title 2"/>
          <p:cNvSpPr>
            <a:spLocks noGrp="1"/>
          </p:cNvSpPr>
          <p:nvPr>
            <p:ph type="title"/>
          </p:nvPr>
        </p:nvSpPr>
        <p:spPr/>
        <p:txBody>
          <a:bodyPr/>
          <a:lstStyle/>
          <a:p>
            <a:r>
              <a:rPr lang="en-US" dirty="0" smtClean="0">
                <a:solidFill>
                  <a:srgbClr val="000090"/>
                </a:solidFill>
              </a:rPr>
              <a:t>A</a:t>
            </a:r>
            <a:r>
              <a:rPr lang="en-US" dirty="0" smtClean="0"/>
              <a:t>dvocacy</a:t>
            </a:r>
            <a:endParaRPr lang="en-US" dirty="0"/>
          </a:p>
        </p:txBody>
      </p:sp>
    </p:spTree>
    <p:extLst>
      <p:ext uri="{BB962C8B-B14F-4D97-AF65-F5344CB8AC3E}">
        <p14:creationId xmlns:p14="http://schemas.microsoft.com/office/powerpoint/2010/main" val="1585993640"/>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83568" y="1875237"/>
            <a:ext cx="8229600" cy="5029200"/>
          </a:xfrm>
          <a:ln>
            <a:solidFill>
              <a:srgbClr val="4F81BD"/>
            </a:solidFill>
          </a:ln>
        </p:spPr>
        <p:txBody>
          <a:bodyPr>
            <a:normAutofit lnSpcReduction="10000"/>
          </a:bodyPr>
          <a:lstStyle/>
          <a:p>
            <a:pPr>
              <a:buNone/>
            </a:pPr>
            <a:r>
              <a:rPr lang="en-US" dirty="0" smtClean="0"/>
              <a:t>	</a:t>
            </a:r>
            <a:r>
              <a:rPr lang="en-US" sz="2600" dirty="0" smtClean="0"/>
              <a:t>There are skills such as </a:t>
            </a:r>
            <a:r>
              <a:rPr lang="en-US" sz="2600" b="1" dirty="0" smtClean="0">
                <a:solidFill>
                  <a:srgbClr val="FF0000"/>
                </a:solidFill>
              </a:rPr>
              <a:t>problem solving</a:t>
            </a:r>
            <a:r>
              <a:rPr lang="en-US" sz="2600" dirty="0" smtClean="0"/>
              <a:t>, </a:t>
            </a:r>
            <a:r>
              <a:rPr lang="en-US" sz="2600" b="1" dirty="0" smtClean="0">
                <a:solidFill>
                  <a:srgbClr val="FF0000"/>
                </a:solidFill>
              </a:rPr>
              <a:t>communication</a:t>
            </a:r>
            <a:r>
              <a:rPr lang="en-US" sz="2600" dirty="0" smtClean="0"/>
              <a:t>, </a:t>
            </a:r>
            <a:r>
              <a:rPr lang="en-US" sz="2600" b="1" dirty="0" smtClean="0">
                <a:solidFill>
                  <a:srgbClr val="FF0000"/>
                </a:solidFill>
              </a:rPr>
              <a:t>collaboration</a:t>
            </a:r>
            <a:r>
              <a:rPr lang="en-US" sz="2600" dirty="0" smtClean="0"/>
              <a:t>, </a:t>
            </a:r>
            <a:r>
              <a:rPr lang="en-US" sz="2600" b="1" dirty="0" smtClean="0">
                <a:solidFill>
                  <a:srgbClr val="FF0000"/>
                </a:solidFill>
              </a:rPr>
              <a:t>experimentation</a:t>
            </a:r>
            <a:r>
              <a:rPr lang="en-US" sz="2600" dirty="0" smtClean="0"/>
              <a:t>, </a:t>
            </a:r>
            <a:r>
              <a:rPr lang="en-US" sz="2600" b="1" dirty="0" smtClean="0">
                <a:solidFill>
                  <a:srgbClr val="FF0000"/>
                </a:solidFill>
              </a:rPr>
              <a:t>critical thinking </a:t>
            </a:r>
            <a:r>
              <a:rPr lang="en-US" sz="2600" dirty="0" smtClean="0"/>
              <a:t>and </a:t>
            </a:r>
            <a:r>
              <a:rPr lang="en-US" sz="2600" b="1" dirty="0" smtClean="0">
                <a:solidFill>
                  <a:srgbClr val="FF0000"/>
                </a:solidFill>
              </a:rPr>
              <a:t>creative expression</a:t>
            </a:r>
            <a:r>
              <a:rPr lang="en-US" sz="2600" dirty="0" smtClean="0"/>
              <a:t>. These skills become curricular goals in themselves and the objects of new assessment methods. Perhaps the most significant aim is for students to be able </a:t>
            </a:r>
            <a:r>
              <a:rPr lang="en-US" sz="2600" b="1" dirty="0" smtClean="0">
                <a:solidFill>
                  <a:srgbClr val="FF0000"/>
                </a:solidFill>
              </a:rPr>
              <a:t>to create their own learning goals </a:t>
            </a:r>
            <a:r>
              <a:rPr lang="en-US" sz="2600" dirty="0" smtClean="0"/>
              <a:t>and plans—to </a:t>
            </a:r>
            <a:r>
              <a:rPr lang="en-US" sz="2600" b="1" dirty="0" smtClean="0">
                <a:solidFill>
                  <a:srgbClr val="FF0000"/>
                </a:solidFill>
              </a:rPr>
              <a:t>establish what they already know</a:t>
            </a:r>
            <a:r>
              <a:rPr lang="en-US" sz="2600" dirty="0" smtClean="0"/>
              <a:t>, </a:t>
            </a:r>
            <a:r>
              <a:rPr lang="en-US" sz="2600" b="1" dirty="0" smtClean="0">
                <a:solidFill>
                  <a:srgbClr val="FF0000"/>
                </a:solidFill>
              </a:rPr>
              <a:t>assess their strengths and weaknesses</a:t>
            </a:r>
            <a:r>
              <a:rPr lang="en-US" sz="2600" dirty="0" smtClean="0"/>
              <a:t>, </a:t>
            </a:r>
            <a:r>
              <a:rPr lang="en-US" sz="2600" b="1" dirty="0" smtClean="0">
                <a:solidFill>
                  <a:srgbClr val="FF0000"/>
                </a:solidFill>
              </a:rPr>
              <a:t>design a learning plan</a:t>
            </a:r>
            <a:r>
              <a:rPr lang="en-US" sz="2600" dirty="0" smtClean="0"/>
              <a:t>, stay on-task, track their own progress, </a:t>
            </a:r>
            <a:r>
              <a:rPr lang="en-US" sz="2600" b="1" dirty="0" smtClean="0">
                <a:solidFill>
                  <a:srgbClr val="FF0000"/>
                </a:solidFill>
              </a:rPr>
              <a:t>build on successes and adjust to failures</a:t>
            </a:r>
            <a:r>
              <a:rPr lang="en-US" sz="2600" dirty="0" smtClean="0"/>
              <a:t>. These are skills that can be used throughout a lifetime to participate in a learning society. </a:t>
            </a:r>
            <a:endParaRPr lang="en-GB" sz="2600" dirty="0" smtClean="0"/>
          </a:p>
          <a:p>
            <a:pPr>
              <a:buNone/>
            </a:pPr>
            <a:r>
              <a:rPr lang="en-US" dirty="0" smtClean="0"/>
              <a:t>	(UNESCO, 2012, </a:t>
            </a:r>
            <a:r>
              <a:rPr lang="en-US" dirty="0" err="1" smtClean="0"/>
              <a:t>p</a:t>
            </a:r>
            <a:r>
              <a:rPr lang="en-US" dirty="0" smtClean="0"/>
              <a:t>. 17)</a:t>
            </a:r>
            <a:endParaRPr lang="en-GB" dirty="0" smtClean="0"/>
          </a:p>
          <a:p>
            <a:endParaRPr lang="en-US" dirty="0"/>
          </a:p>
        </p:txBody>
      </p:sp>
      <p:sp>
        <p:nvSpPr>
          <p:cNvPr id="5" name="Rounded Rectangle 4"/>
          <p:cNvSpPr/>
          <p:nvPr/>
        </p:nvSpPr>
        <p:spPr>
          <a:xfrm>
            <a:off x="1143000" y="629389"/>
            <a:ext cx="7391400" cy="742211"/>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
        <p:nvSpPr>
          <p:cNvPr id="3" name="Title 2"/>
          <p:cNvSpPr>
            <a:spLocks noGrp="1"/>
          </p:cNvSpPr>
          <p:nvPr>
            <p:ph type="title"/>
          </p:nvPr>
        </p:nvSpPr>
        <p:spPr/>
        <p:txBody>
          <a:bodyPr/>
          <a:lstStyle/>
          <a:p>
            <a:r>
              <a:rPr lang="en-US" dirty="0" smtClean="0">
                <a:solidFill>
                  <a:srgbClr val="000090"/>
                </a:solidFill>
              </a:rPr>
              <a:t>A</a:t>
            </a:r>
            <a:r>
              <a:rPr lang="en-US" dirty="0" smtClean="0"/>
              <a:t>dvocacy</a:t>
            </a:r>
            <a:endParaRPr lang="en-US" dirty="0"/>
          </a:p>
        </p:txBody>
      </p:sp>
    </p:spTree>
    <p:extLst>
      <p:ext uri="{BB962C8B-B14F-4D97-AF65-F5344CB8AC3E}">
        <p14:creationId xmlns:p14="http://schemas.microsoft.com/office/powerpoint/2010/main" val="51454953"/>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A</a:t>
            </a:r>
            <a:r>
              <a:rPr lang="en-US" dirty="0" smtClean="0"/>
              <a:t>spiration</a:t>
            </a:r>
            <a:endParaRPr lang="en-US" dirty="0"/>
          </a:p>
        </p:txBody>
      </p:sp>
      <p:sp>
        <p:nvSpPr>
          <p:cNvPr id="3" name="Content Placeholder 2"/>
          <p:cNvSpPr>
            <a:spLocks noGrp="1"/>
          </p:cNvSpPr>
          <p:nvPr>
            <p:ph idx="1"/>
          </p:nvPr>
        </p:nvSpPr>
        <p:spPr>
          <a:xfrm>
            <a:off x="914400" y="2132856"/>
            <a:ext cx="7313613" cy="4056062"/>
          </a:xfrm>
        </p:spPr>
        <p:txBody>
          <a:bodyPr>
            <a:normAutofit/>
          </a:bodyPr>
          <a:lstStyle/>
          <a:p>
            <a:pPr>
              <a:buNone/>
            </a:pPr>
            <a:r>
              <a:rPr lang="en-US" sz="3600" b="1" i="1" dirty="0" smtClean="0"/>
              <a:t>	“After I visited the University I thought for the first time maybe I could do that one day myself. I really didn’t know before that what a university was.”</a:t>
            </a:r>
            <a:endParaRPr lang="en-GB" sz="3600" b="1" dirty="0" smtClean="0"/>
          </a:p>
          <a:p>
            <a:pPr>
              <a:buNone/>
            </a:pPr>
            <a:r>
              <a:rPr lang="en-US" sz="3600" b="1" dirty="0" smtClean="0"/>
              <a:t>	</a:t>
            </a:r>
            <a:r>
              <a:rPr lang="en-US" sz="3600" dirty="0" smtClean="0"/>
              <a:t>(</a:t>
            </a:r>
            <a:r>
              <a:rPr lang="en-US" sz="3600" dirty="0" err="1" smtClean="0"/>
              <a:t>Suzi</a:t>
            </a:r>
            <a:r>
              <a:rPr lang="en-US" sz="3600" dirty="0" smtClean="0"/>
              <a:t>, 10 years old)</a:t>
            </a:r>
            <a:endParaRPr lang="en-GB" sz="3600" dirty="0"/>
          </a:p>
          <a:p>
            <a:endParaRPr lang="en-US" dirty="0"/>
          </a:p>
        </p:txBody>
      </p:sp>
      <p:sp>
        <p:nvSpPr>
          <p:cNvPr id="4" name="Rounded Rectangle 3"/>
          <p:cNvSpPr/>
          <p:nvPr/>
        </p:nvSpPr>
        <p:spPr>
          <a:xfrm>
            <a:off x="1143000" y="629389"/>
            <a:ext cx="7391400" cy="742211"/>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Tree>
    <p:extLst>
      <p:ext uri="{BB962C8B-B14F-4D97-AF65-F5344CB8AC3E}">
        <p14:creationId xmlns:p14="http://schemas.microsoft.com/office/powerpoint/2010/main" val="4203634184"/>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said?</a:t>
            </a:r>
            <a:endParaRPr lang="en-US" dirty="0"/>
          </a:p>
        </p:txBody>
      </p:sp>
      <p:sp>
        <p:nvSpPr>
          <p:cNvPr id="3" name="Content Placeholder 2"/>
          <p:cNvSpPr>
            <a:spLocks noGrp="1"/>
          </p:cNvSpPr>
          <p:nvPr>
            <p:ph idx="1"/>
          </p:nvPr>
        </p:nvSpPr>
        <p:spPr>
          <a:xfrm>
            <a:off x="1066800" y="1988840"/>
            <a:ext cx="7313613" cy="4056062"/>
          </a:xfrm>
        </p:spPr>
        <p:txBody>
          <a:bodyPr>
            <a:normAutofit/>
          </a:bodyPr>
          <a:lstStyle/>
          <a:p>
            <a:pPr marL="0" indent="0">
              <a:buNone/>
            </a:pPr>
            <a:r>
              <a:rPr lang="en-US" sz="4000" b="1" dirty="0" smtClean="0"/>
              <a:t>‘Teachers teach and children learn. It’s as simple as that”</a:t>
            </a:r>
          </a:p>
          <a:p>
            <a:pPr marL="0" indent="0">
              <a:buNone/>
            </a:pPr>
            <a:endParaRPr lang="en-US" sz="4000" b="1" dirty="0"/>
          </a:p>
          <a:p>
            <a:pPr marL="0" indent="0">
              <a:buNone/>
            </a:pPr>
            <a:r>
              <a:rPr lang="en-US" sz="4000" b="1" dirty="0" smtClean="0"/>
              <a:t>‘Teachers do not produce learning……..</a:t>
            </a:r>
            <a:endParaRPr lang="en-US" sz="4000" b="1" dirty="0"/>
          </a:p>
        </p:txBody>
      </p:sp>
      <p:sp>
        <p:nvSpPr>
          <p:cNvPr id="4" name="Rounded Rectangle 3"/>
          <p:cNvSpPr/>
          <p:nvPr/>
        </p:nvSpPr>
        <p:spPr>
          <a:xfrm>
            <a:off x="1066800" y="503238"/>
            <a:ext cx="7161213" cy="1020762"/>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Tree>
    <p:extLst>
      <p:ext uri="{BB962C8B-B14F-4D97-AF65-F5344CB8AC3E}">
        <p14:creationId xmlns:p14="http://schemas.microsoft.com/office/powerpoint/2010/main" val="4166916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A</a:t>
            </a:r>
            <a:r>
              <a:rPr lang="en-US" dirty="0" smtClean="0"/>
              <a:t>wards</a:t>
            </a:r>
            <a:endParaRPr lang="en-US" dirty="0"/>
          </a:p>
        </p:txBody>
      </p:sp>
      <p:sp>
        <p:nvSpPr>
          <p:cNvPr id="3" name="Content Placeholder 2"/>
          <p:cNvSpPr>
            <a:spLocks noGrp="1"/>
          </p:cNvSpPr>
          <p:nvPr>
            <p:ph idx="1"/>
          </p:nvPr>
        </p:nvSpPr>
        <p:spPr>
          <a:xfrm>
            <a:off x="685800" y="1905000"/>
            <a:ext cx="7313613" cy="4056062"/>
          </a:xfrm>
        </p:spPr>
        <p:txBody>
          <a:bodyPr/>
          <a:lstStyle/>
          <a:p>
            <a:pPr>
              <a:buNone/>
            </a:pPr>
            <a:r>
              <a:rPr lang="en-US" dirty="0" smtClean="0"/>
              <a:t>	</a:t>
            </a:r>
            <a:r>
              <a:rPr lang="en-US" dirty="0" smtClean="0">
                <a:latin typeface="Lucida Handwriting"/>
                <a:cs typeface="Lucida Handwriting"/>
              </a:rPr>
              <a:t>Dear Sir,</a:t>
            </a:r>
            <a:endParaRPr lang="en-GB" dirty="0" smtClean="0">
              <a:latin typeface="Lucida Handwriting"/>
              <a:cs typeface="Lucida Handwriting"/>
            </a:endParaRPr>
          </a:p>
          <a:p>
            <a:pPr>
              <a:buNone/>
            </a:pPr>
            <a:r>
              <a:rPr lang="en-US" dirty="0" smtClean="0">
                <a:latin typeface="Lucida Handwriting"/>
                <a:cs typeface="Lucida Handwriting"/>
              </a:rPr>
              <a:t>	I think that there should be a platinum award rather than a 2nd gold, because  platinum is more grand than gold. After platinum I think there should be Iridium, because  that is only found in asteroids. When I grow up I want to work at the Large </a:t>
            </a:r>
            <a:r>
              <a:rPr lang="en-US" dirty="0" err="1" smtClean="0">
                <a:latin typeface="Lucida Handwriting"/>
                <a:cs typeface="Lucida Handwriting"/>
              </a:rPr>
              <a:t>Hadron</a:t>
            </a:r>
            <a:r>
              <a:rPr lang="en-US" dirty="0" smtClean="0">
                <a:latin typeface="Lucida Handwriting"/>
                <a:cs typeface="Lucida Handwriting"/>
              </a:rPr>
              <a:t> Collider. </a:t>
            </a:r>
            <a:endParaRPr lang="en-GB" dirty="0" smtClean="0">
              <a:latin typeface="Lucida Handwriting"/>
              <a:cs typeface="Lucida Handwriting"/>
            </a:endParaRPr>
          </a:p>
          <a:p>
            <a:endParaRPr lang="en-US" dirty="0"/>
          </a:p>
        </p:txBody>
      </p:sp>
      <p:sp>
        <p:nvSpPr>
          <p:cNvPr id="4" name="Rounded Rectangle 3"/>
          <p:cNvSpPr/>
          <p:nvPr/>
        </p:nvSpPr>
        <p:spPr>
          <a:xfrm>
            <a:off x="1143000" y="629389"/>
            <a:ext cx="7391400" cy="742211"/>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Tree>
    <p:extLst>
      <p:ext uri="{BB962C8B-B14F-4D97-AF65-F5344CB8AC3E}">
        <p14:creationId xmlns:p14="http://schemas.microsoft.com/office/powerpoint/2010/main" val="29921385"/>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0000FF"/>
                </a:solidFill>
              </a:rPr>
              <a:t>A</a:t>
            </a:r>
            <a:r>
              <a:rPr lang="en-US" dirty="0" err="1" smtClean="0"/>
              <a:t>dditionality</a:t>
            </a:r>
            <a:endParaRPr lang="en-US" dirty="0"/>
          </a:p>
        </p:txBody>
      </p:sp>
      <p:sp>
        <p:nvSpPr>
          <p:cNvPr id="3" name="Content Placeholder 2"/>
          <p:cNvSpPr>
            <a:spLocks noGrp="1"/>
          </p:cNvSpPr>
          <p:nvPr>
            <p:ph idx="1"/>
          </p:nvPr>
        </p:nvSpPr>
        <p:spPr>
          <a:xfrm>
            <a:off x="1115616" y="2276872"/>
            <a:ext cx="7313613" cy="4056062"/>
          </a:xfrm>
        </p:spPr>
        <p:txBody>
          <a:bodyPr/>
          <a:lstStyle/>
          <a:p>
            <a:pPr marL="0" indent="0">
              <a:buNone/>
            </a:pPr>
            <a:r>
              <a:rPr lang="en-US" sz="4000" i="1" dirty="0"/>
              <a:t>“It makes you enjoy school more and get on with your pals better because you understand them better and meet people who are different from you and like different things from you.</a:t>
            </a:r>
            <a:r>
              <a:rPr lang="en-US" sz="4000" i="1" dirty="0" smtClean="0"/>
              <a:t>”</a:t>
            </a:r>
          </a:p>
          <a:p>
            <a:pPr marL="0" indent="0">
              <a:buNone/>
            </a:pPr>
            <a:r>
              <a:rPr lang="en-US" sz="4000" dirty="0" smtClean="0"/>
              <a:t>(Gabrielle, 10 years old)</a:t>
            </a:r>
            <a:endParaRPr lang="en-GB" sz="4000" dirty="0"/>
          </a:p>
          <a:p>
            <a:endParaRPr lang="en-US" dirty="0"/>
          </a:p>
        </p:txBody>
      </p:sp>
      <p:sp>
        <p:nvSpPr>
          <p:cNvPr id="4" name="Rounded Rectangle 3"/>
          <p:cNvSpPr/>
          <p:nvPr/>
        </p:nvSpPr>
        <p:spPr>
          <a:xfrm>
            <a:off x="1143000" y="503239"/>
            <a:ext cx="7391400" cy="1053554"/>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Tree>
    <p:extLst>
      <p:ext uri="{BB962C8B-B14F-4D97-AF65-F5344CB8AC3E}">
        <p14:creationId xmlns:p14="http://schemas.microsoft.com/office/powerpoint/2010/main" val="2938127602"/>
      </p:ext>
    </p:extLst>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Knowing, feeling and doing</a:t>
            </a:r>
            <a:endParaRPr lang="en-US" dirty="0"/>
          </a:p>
        </p:txBody>
      </p:sp>
      <p:sp>
        <p:nvSpPr>
          <p:cNvPr id="3" name="Content Placeholder 2"/>
          <p:cNvSpPr>
            <a:spLocks noGrp="1"/>
          </p:cNvSpPr>
          <p:nvPr>
            <p:ph idx="1"/>
          </p:nvPr>
        </p:nvSpPr>
        <p:spPr>
          <a:xfrm>
            <a:off x="852945" y="1933738"/>
            <a:ext cx="7313613" cy="4935538"/>
          </a:xfrm>
        </p:spPr>
        <p:txBody>
          <a:bodyPr>
            <a:normAutofit fontScale="92500" lnSpcReduction="20000"/>
          </a:bodyPr>
          <a:lstStyle/>
          <a:p>
            <a:pPr lvl="0"/>
            <a:r>
              <a:rPr lang="en-US" sz="2600" dirty="0"/>
              <a:t>Do children know more as a consequence of participation? </a:t>
            </a:r>
            <a:endParaRPr lang="en-GB" sz="2600" dirty="0"/>
          </a:p>
          <a:p>
            <a:pPr lvl="0"/>
            <a:r>
              <a:rPr lang="en-US" sz="2600" dirty="0"/>
              <a:t>What value might we place on that enhanced knowing?  </a:t>
            </a:r>
            <a:endParaRPr lang="en-GB" sz="2600" dirty="0"/>
          </a:p>
          <a:p>
            <a:pPr lvl="0"/>
            <a:r>
              <a:rPr lang="en-US" sz="2600" dirty="0"/>
              <a:t>Do children and young people feel differently as a consequence of their participation –</a:t>
            </a:r>
            <a:r>
              <a:rPr lang="en-US" sz="2600" dirty="0" smtClean="0"/>
              <a:t> About </a:t>
            </a:r>
            <a:r>
              <a:rPr lang="en-US" sz="2600" dirty="0"/>
              <a:t>knowledge? About themselves?  About school? </a:t>
            </a:r>
            <a:endParaRPr lang="en-GB" sz="2600" dirty="0"/>
          </a:p>
          <a:p>
            <a:pPr lvl="0"/>
            <a:r>
              <a:rPr lang="en-US" sz="2600" dirty="0"/>
              <a:t>Are they able to do things they couldn’t do before and how are those skills valued by themselves and others, and others? </a:t>
            </a:r>
            <a:endParaRPr lang="en-GB" sz="2600" dirty="0"/>
          </a:p>
          <a:p>
            <a:pPr lvl="0"/>
            <a:r>
              <a:rPr lang="en-US" sz="2600" dirty="0"/>
              <a:t>Does the CU experience widen children’s conception of learning and ignite a desire to be more adventurous and self-directed?</a:t>
            </a:r>
            <a:endParaRPr lang="en-GB" sz="2600" dirty="0"/>
          </a:p>
          <a:p>
            <a:endParaRPr lang="en-US" dirty="0"/>
          </a:p>
        </p:txBody>
      </p:sp>
      <p:sp>
        <p:nvSpPr>
          <p:cNvPr id="4" name="Rounded Rectangle 3"/>
          <p:cNvSpPr/>
          <p:nvPr/>
        </p:nvSpPr>
        <p:spPr>
          <a:xfrm>
            <a:off x="914400" y="503239"/>
            <a:ext cx="7620000" cy="1053554"/>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Tree>
    <p:extLst>
      <p:ext uri="{BB962C8B-B14F-4D97-AF65-F5344CB8AC3E}">
        <p14:creationId xmlns:p14="http://schemas.microsoft.com/office/powerpoint/2010/main" val="13670500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a:spLocks noChangeArrowheads="1"/>
          </p:cNvSpPr>
          <p:nvPr/>
        </p:nvSpPr>
        <p:spPr bwMode="auto">
          <a:xfrm>
            <a:off x="2514600" y="3636387"/>
            <a:ext cx="2514600" cy="2514600"/>
          </a:xfrm>
          <a:prstGeom prst="ellipse">
            <a:avLst/>
          </a:prstGeom>
          <a:solidFill>
            <a:srgbClr val="660066"/>
          </a:solidFill>
          <a:ln w="9525">
            <a:solidFill>
              <a:schemeClr val="tx1"/>
            </a:solidFill>
            <a:round/>
            <a:headEnd/>
            <a:tailEnd/>
          </a:ln>
        </p:spPr>
        <p:txBody>
          <a:bodyPr>
            <a:prstTxWarp prst="textNoShape">
              <a:avLst/>
            </a:prstTxWarp>
          </a:bodyPr>
          <a:lstStyle/>
          <a:p>
            <a:pPr defTabSz="457200"/>
            <a:endParaRPr lang="en-US">
              <a:solidFill>
                <a:srgbClr val="660066"/>
              </a:solidFill>
            </a:endParaRPr>
          </a:p>
        </p:txBody>
      </p:sp>
      <p:sp>
        <p:nvSpPr>
          <p:cNvPr id="7" name="TextBox 6"/>
          <p:cNvSpPr txBox="1">
            <a:spLocks noChangeArrowheads="1"/>
          </p:cNvSpPr>
          <p:nvPr/>
        </p:nvSpPr>
        <p:spPr bwMode="auto">
          <a:xfrm>
            <a:off x="533400" y="536138"/>
            <a:ext cx="3505200" cy="1754327"/>
          </a:xfrm>
          <a:prstGeom prst="rect">
            <a:avLst/>
          </a:prstGeom>
          <a:noFill/>
          <a:ln w="9525">
            <a:noFill/>
            <a:miter lim="800000"/>
            <a:headEnd/>
            <a:tailEnd/>
          </a:ln>
        </p:spPr>
        <p:txBody>
          <a:bodyPr wrap="square">
            <a:prstTxWarp prst="textNoShape">
              <a:avLst/>
            </a:prstTxWarp>
            <a:spAutoFit/>
          </a:bodyPr>
          <a:lstStyle/>
          <a:p>
            <a:pPr defTabSz="457200"/>
            <a:r>
              <a:rPr lang="en-US" sz="5400" dirty="0">
                <a:solidFill>
                  <a:srgbClr val="660066"/>
                </a:solidFill>
              </a:rPr>
              <a:t>The KFD </a:t>
            </a:r>
          </a:p>
          <a:p>
            <a:pPr defTabSz="457200"/>
            <a:r>
              <a:rPr lang="en-US" sz="5400" dirty="0">
                <a:solidFill>
                  <a:srgbClr val="660066"/>
                </a:solidFill>
              </a:rPr>
              <a:t>principle</a:t>
            </a:r>
          </a:p>
        </p:txBody>
      </p:sp>
      <p:sp>
        <p:nvSpPr>
          <p:cNvPr id="8" name="TextBox 7"/>
          <p:cNvSpPr txBox="1">
            <a:spLocks noChangeArrowheads="1"/>
          </p:cNvSpPr>
          <p:nvPr/>
        </p:nvSpPr>
        <p:spPr bwMode="auto">
          <a:xfrm>
            <a:off x="2819400" y="4494075"/>
            <a:ext cx="2209800" cy="646331"/>
          </a:xfrm>
          <a:prstGeom prst="rect">
            <a:avLst/>
          </a:prstGeom>
          <a:noFill/>
          <a:ln w="9525">
            <a:noFill/>
            <a:miter lim="800000"/>
            <a:headEnd/>
            <a:tailEnd/>
          </a:ln>
        </p:spPr>
        <p:txBody>
          <a:bodyPr>
            <a:prstTxWarp prst="textNoShape">
              <a:avLst/>
            </a:prstTxWarp>
            <a:spAutoFit/>
          </a:bodyPr>
          <a:lstStyle/>
          <a:p>
            <a:pPr defTabSz="457200"/>
            <a:r>
              <a:rPr lang="en-US" sz="3600" dirty="0">
                <a:solidFill>
                  <a:prstClr val="white"/>
                </a:solidFill>
              </a:rPr>
              <a:t>Knowing</a:t>
            </a:r>
          </a:p>
        </p:txBody>
      </p:sp>
      <p:sp>
        <p:nvSpPr>
          <p:cNvPr id="9" name="TextBox 8"/>
          <p:cNvSpPr txBox="1">
            <a:spLocks noChangeArrowheads="1"/>
          </p:cNvSpPr>
          <p:nvPr/>
        </p:nvSpPr>
        <p:spPr bwMode="auto">
          <a:xfrm>
            <a:off x="4038600" y="2990274"/>
            <a:ext cx="1676400" cy="646113"/>
          </a:xfrm>
          <a:prstGeom prst="rect">
            <a:avLst/>
          </a:prstGeom>
          <a:noFill/>
          <a:ln w="9525">
            <a:noFill/>
            <a:miter lim="800000"/>
            <a:headEnd/>
            <a:tailEnd/>
          </a:ln>
        </p:spPr>
        <p:txBody>
          <a:bodyPr>
            <a:prstTxWarp prst="textNoShape">
              <a:avLst/>
            </a:prstTxWarp>
            <a:spAutoFit/>
          </a:bodyPr>
          <a:lstStyle/>
          <a:p>
            <a:pPr algn="ctr" defTabSz="457200"/>
            <a:r>
              <a:rPr lang="en-US" sz="3600" dirty="0">
                <a:solidFill>
                  <a:srgbClr val="FFFFFF"/>
                </a:solidFill>
              </a:rPr>
              <a:t>Feeling</a:t>
            </a:r>
          </a:p>
        </p:txBody>
      </p:sp>
      <p:sp>
        <p:nvSpPr>
          <p:cNvPr id="10" name="TextBox 9"/>
          <p:cNvSpPr txBox="1">
            <a:spLocks noChangeArrowheads="1"/>
          </p:cNvSpPr>
          <p:nvPr/>
        </p:nvSpPr>
        <p:spPr bwMode="auto">
          <a:xfrm>
            <a:off x="5734276" y="4299478"/>
            <a:ext cx="1676400" cy="646113"/>
          </a:xfrm>
          <a:prstGeom prst="rect">
            <a:avLst/>
          </a:prstGeom>
          <a:noFill/>
          <a:ln w="9525">
            <a:noFill/>
            <a:miter lim="800000"/>
            <a:headEnd/>
            <a:tailEnd/>
          </a:ln>
        </p:spPr>
        <p:txBody>
          <a:bodyPr>
            <a:prstTxWarp prst="textNoShape">
              <a:avLst/>
            </a:prstTxWarp>
            <a:spAutoFit/>
          </a:bodyPr>
          <a:lstStyle/>
          <a:p>
            <a:pPr defTabSz="457200"/>
            <a:r>
              <a:rPr lang="en-US" sz="3600" dirty="0">
                <a:solidFill>
                  <a:srgbClr val="FFFFFF"/>
                </a:solidFill>
              </a:rPr>
              <a:t>Doing</a:t>
            </a:r>
          </a:p>
        </p:txBody>
      </p:sp>
      <p:sp>
        <p:nvSpPr>
          <p:cNvPr id="15" name="Oval 14"/>
          <p:cNvSpPr>
            <a:spLocks noChangeArrowheads="1"/>
          </p:cNvSpPr>
          <p:nvPr/>
        </p:nvSpPr>
        <p:spPr bwMode="auto">
          <a:xfrm>
            <a:off x="4476976" y="3636387"/>
            <a:ext cx="2514600" cy="2514600"/>
          </a:xfrm>
          <a:prstGeom prst="ellipse">
            <a:avLst/>
          </a:prstGeom>
          <a:solidFill>
            <a:srgbClr val="660066"/>
          </a:solidFill>
          <a:ln w="9525">
            <a:solidFill>
              <a:schemeClr val="tx1"/>
            </a:solidFill>
            <a:round/>
            <a:headEnd/>
            <a:tailEnd/>
          </a:ln>
        </p:spPr>
        <p:txBody>
          <a:bodyPr>
            <a:prstTxWarp prst="textNoShape">
              <a:avLst/>
            </a:prstTxWarp>
          </a:bodyPr>
          <a:lstStyle/>
          <a:p>
            <a:pPr defTabSz="457200"/>
            <a:endParaRPr lang="en-US">
              <a:solidFill>
                <a:srgbClr val="660066"/>
              </a:solidFill>
            </a:endParaRPr>
          </a:p>
        </p:txBody>
      </p:sp>
      <p:sp>
        <p:nvSpPr>
          <p:cNvPr id="16" name="Oval 15"/>
          <p:cNvSpPr>
            <a:spLocks noChangeArrowheads="1"/>
          </p:cNvSpPr>
          <p:nvPr/>
        </p:nvSpPr>
        <p:spPr bwMode="auto">
          <a:xfrm>
            <a:off x="3581400" y="1979475"/>
            <a:ext cx="2514600" cy="2514600"/>
          </a:xfrm>
          <a:prstGeom prst="ellipse">
            <a:avLst/>
          </a:prstGeom>
          <a:solidFill>
            <a:srgbClr val="660066"/>
          </a:solidFill>
          <a:ln w="9525">
            <a:solidFill>
              <a:schemeClr val="tx1"/>
            </a:solidFill>
            <a:round/>
            <a:headEnd/>
            <a:tailEnd/>
          </a:ln>
        </p:spPr>
        <p:txBody>
          <a:bodyPr>
            <a:prstTxWarp prst="textNoShape">
              <a:avLst/>
            </a:prstTxWarp>
          </a:bodyPr>
          <a:lstStyle/>
          <a:p>
            <a:pPr defTabSz="457200"/>
            <a:endParaRPr lang="en-US">
              <a:solidFill>
                <a:srgbClr val="660066"/>
              </a:solidFill>
            </a:endParaRPr>
          </a:p>
        </p:txBody>
      </p:sp>
      <p:sp>
        <p:nvSpPr>
          <p:cNvPr id="17" name="TextBox 16"/>
          <p:cNvSpPr txBox="1"/>
          <p:nvPr/>
        </p:nvSpPr>
        <p:spPr>
          <a:xfrm>
            <a:off x="4038600" y="2819400"/>
            <a:ext cx="1676400" cy="646331"/>
          </a:xfrm>
          <a:prstGeom prst="rect">
            <a:avLst/>
          </a:prstGeom>
          <a:noFill/>
        </p:spPr>
        <p:txBody>
          <a:bodyPr wrap="square" rtlCol="0">
            <a:spAutoFit/>
          </a:bodyPr>
          <a:lstStyle/>
          <a:p>
            <a:pPr defTabSz="457200"/>
            <a:r>
              <a:rPr lang="en-US" sz="3600" dirty="0">
                <a:solidFill>
                  <a:prstClr val="white"/>
                </a:solidFill>
              </a:rPr>
              <a:t>Feeling</a:t>
            </a:r>
          </a:p>
        </p:txBody>
      </p:sp>
      <p:sp>
        <p:nvSpPr>
          <p:cNvPr id="18" name="TextBox 17"/>
          <p:cNvSpPr txBox="1"/>
          <p:nvPr/>
        </p:nvSpPr>
        <p:spPr>
          <a:xfrm>
            <a:off x="5029200" y="4494075"/>
            <a:ext cx="1524000" cy="646331"/>
          </a:xfrm>
          <a:prstGeom prst="rect">
            <a:avLst/>
          </a:prstGeom>
          <a:noFill/>
        </p:spPr>
        <p:txBody>
          <a:bodyPr wrap="square" rtlCol="0">
            <a:spAutoFit/>
          </a:bodyPr>
          <a:lstStyle/>
          <a:p>
            <a:pPr defTabSz="457200"/>
            <a:r>
              <a:rPr lang="en-US" sz="3600" dirty="0">
                <a:solidFill>
                  <a:srgbClr val="FFFFFF"/>
                </a:solidFill>
              </a:rPr>
              <a:t>Doing</a:t>
            </a:r>
          </a:p>
        </p:txBody>
      </p:sp>
    </p:spTree>
    <p:extLst>
      <p:ext uri="{BB962C8B-B14F-4D97-AF65-F5344CB8AC3E}">
        <p14:creationId xmlns:p14="http://schemas.microsoft.com/office/powerpoint/2010/main" val="15932390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488" y="381000"/>
            <a:ext cx="8229600" cy="1031776"/>
          </a:xfrm>
        </p:spPr>
        <p:txBody>
          <a:bodyPr/>
          <a:lstStyle/>
          <a:p>
            <a:r>
              <a:rPr lang="en-US" sz="4400" dirty="0" smtClean="0"/>
              <a:t>Adding value?</a:t>
            </a:r>
            <a:endParaRPr lang="en-US" sz="4400" dirty="0"/>
          </a:p>
        </p:txBody>
      </p:sp>
      <p:sp>
        <p:nvSpPr>
          <p:cNvPr id="3" name="Content Placeholder 2"/>
          <p:cNvSpPr>
            <a:spLocks noGrp="1"/>
          </p:cNvSpPr>
          <p:nvPr>
            <p:ph idx="1"/>
          </p:nvPr>
        </p:nvSpPr>
        <p:spPr>
          <a:xfrm>
            <a:off x="322413" y="1671556"/>
            <a:ext cx="8229600" cy="4525963"/>
          </a:xfrm>
        </p:spPr>
        <p:txBody>
          <a:bodyPr>
            <a:normAutofit fontScale="92500" lnSpcReduction="20000"/>
          </a:bodyPr>
          <a:lstStyle/>
          <a:p>
            <a:pPr>
              <a:buNone/>
            </a:pPr>
            <a:r>
              <a:rPr lang="en-US" sz="3200" dirty="0" smtClean="0"/>
              <a:t>To what extent does it impact on:</a:t>
            </a:r>
          </a:p>
          <a:p>
            <a:pPr>
              <a:buNone/>
            </a:pPr>
            <a:r>
              <a:rPr lang="en-US" dirty="0" smtClean="0"/>
              <a:t>	</a:t>
            </a:r>
            <a:r>
              <a:rPr lang="en-US" sz="2800" dirty="0" smtClean="0"/>
              <a:t>teachers</a:t>
            </a:r>
            <a:r>
              <a:rPr lang="en-US" sz="2800" dirty="0"/>
              <a:t>’ understanding and approach </a:t>
            </a:r>
            <a:r>
              <a:rPr lang="en-US" sz="2800" dirty="0" smtClean="0"/>
              <a:t>to pedagogy </a:t>
            </a:r>
            <a:r>
              <a:rPr lang="en-US" sz="2800" dirty="0"/>
              <a:t>or to pupil participation?</a:t>
            </a:r>
            <a:r>
              <a:rPr lang="en-GB" sz="2800" dirty="0" smtClean="0"/>
              <a:t> </a:t>
            </a:r>
          </a:p>
          <a:p>
            <a:pPr>
              <a:buNone/>
            </a:pPr>
            <a:r>
              <a:rPr lang="en-US" sz="2800" dirty="0"/>
              <a:t>	</a:t>
            </a:r>
            <a:r>
              <a:rPr lang="en-US" sz="2800" dirty="0" smtClean="0"/>
              <a:t>the </a:t>
            </a:r>
            <a:r>
              <a:rPr lang="en-US" sz="2800" dirty="0"/>
              <a:t>ethos and culture of the school</a:t>
            </a:r>
            <a:r>
              <a:rPr lang="en-US" sz="2800" dirty="0" smtClean="0"/>
              <a:t>?</a:t>
            </a:r>
          </a:p>
          <a:p>
            <a:pPr>
              <a:buNone/>
            </a:pPr>
            <a:r>
              <a:rPr lang="en-US" sz="2800" dirty="0" smtClean="0"/>
              <a:t>	the </a:t>
            </a:r>
            <a:r>
              <a:rPr lang="en-US" sz="2800" dirty="0"/>
              <a:t>agencies and learning destinations which children visit?</a:t>
            </a:r>
            <a:r>
              <a:rPr lang="en-GB" sz="2800" dirty="0" smtClean="0"/>
              <a:t>  </a:t>
            </a:r>
          </a:p>
          <a:p>
            <a:pPr lvl="0">
              <a:buNone/>
            </a:pPr>
            <a:r>
              <a:rPr lang="en-US" sz="2800" dirty="0" smtClean="0"/>
              <a:t>	policy </a:t>
            </a:r>
            <a:r>
              <a:rPr lang="en-US" sz="2800" dirty="0"/>
              <a:t>at national and local level, or possibly, internationally</a:t>
            </a:r>
            <a:r>
              <a:rPr lang="en-US" sz="2800" dirty="0" smtClean="0"/>
              <a:t>? </a:t>
            </a:r>
          </a:p>
          <a:p>
            <a:pPr lvl="0">
              <a:buNone/>
            </a:pPr>
            <a:r>
              <a:rPr lang="en-US" sz="2800" dirty="0"/>
              <a:t>	</a:t>
            </a:r>
            <a:r>
              <a:rPr lang="en-US" sz="2800" dirty="0" smtClean="0"/>
              <a:t>our </a:t>
            </a:r>
            <a:r>
              <a:rPr lang="en-US" sz="2800" dirty="0"/>
              <a:t>understanding of learning, motivation and context? </a:t>
            </a:r>
            <a:endParaRPr lang="en-GB" sz="2800" dirty="0" smtClean="0"/>
          </a:p>
          <a:p>
            <a:pPr>
              <a:buNone/>
            </a:pPr>
            <a:endParaRPr lang="en-US" dirty="0"/>
          </a:p>
        </p:txBody>
      </p:sp>
      <p:sp>
        <p:nvSpPr>
          <p:cNvPr id="5" name="Diamond 4"/>
          <p:cNvSpPr/>
          <p:nvPr/>
        </p:nvSpPr>
        <p:spPr>
          <a:xfrm>
            <a:off x="340945" y="5533334"/>
            <a:ext cx="304800" cy="304800"/>
          </a:xfrm>
          <a:prstGeom prst="diamo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
        <p:nvSpPr>
          <p:cNvPr id="6" name="Diamond 5"/>
          <p:cNvSpPr/>
          <p:nvPr/>
        </p:nvSpPr>
        <p:spPr>
          <a:xfrm>
            <a:off x="369375" y="4656361"/>
            <a:ext cx="304800" cy="304800"/>
          </a:xfrm>
          <a:prstGeom prst="diamo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
        <p:nvSpPr>
          <p:cNvPr id="7" name="Diamond 6"/>
          <p:cNvSpPr/>
          <p:nvPr/>
        </p:nvSpPr>
        <p:spPr>
          <a:xfrm>
            <a:off x="369374" y="4055788"/>
            <a:ext cx="304800" cy="304800"/>
          </a:xfrm>
          <a:prstGeom prst="diamo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
        <p:nvSpPr>
          <p:cNvPr id="8" name="Diamond 7"/>
          <p:cNvSpPr/>
          <p:nvPr/>
        </p:nvSpPr>
        <p:spPr>
          <a:xfrm>
            <a:off x="358612" y="3397246"/>
            <a:ext cx="304800" cy="304800"/>
          </a:xfrm>
          <a:prstGeom prst="diamo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
        <p:nvSpPr>
          <p:cNvPr id="9" name="Diamond 8"/>
          <p:cNvSpPr/>
          <p:nvPr/>
        </p:nvSpPr>
        <p:spPr>
          <a:xfrm>
            <a:off x="358612" y="2448096"/>
            <a:ext cx="304800" cy="304800"/>
          </a:xfrm>
          <a:prstGeom prst="diamo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
        <p:nvSpPr>
          <p:cNvPr id="11" name="Rounded Rectangle 10"/>
          <p:cNvSpPr/>
          <p:nvPr/>
        </p:nvSpPr>
        <p:spPr>
          <a:xfrm>
            <a:off x="489488" y="381000"/>
            <a:ext cx="8502112" cy="1053085"/>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Tree>
    <p:extLst>
      <p:ext uri="{BB962C8B-B14F-4D97-AF65-F5344CB8AC3E}">
        <p14:creationId xmlns:p14="http://schemas.microsoft.com/office/powerpoint/2010/main" val="478495835"/>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6593" y="685800"/>
            <a:ext cx="7313613" cy="4056062"/>
          </a:xfrm>
        </p:spPr>
        <p:txBody>
          <a:bodyPr>
            <a:normAutofit/>
          </a:bodyPr>
          <a:lstStyle/>
          <a:p>
            <a:pPr>
              <a:buNone/>
            </a:pPr>
            <a:r>
              <a:rPr lang="en-US" sz="4400" b="1" dirty="0" smtClean="0"/>
              <a:t>Romance</a:t>
            </a:r>
            <a:endParaRPr lang="en-US" sz="4400" b="1" dirty="0"/>
          </a:p>
        </p:txBody>
      </p:sp>
      <p:sp>
        <p:nvSpPr>
          <p:cNvPr id="4" name="Striped Right Arrow 3"/>
          <p:cNvSpPr/>
          <p:nvPr/>
        </p:nvSpPr>
        <p:spPr>
          <a:xfrm rot="1051674">
            <a:off x="2589925" y="1788448"/>
            <a:ext cx="1850156" cy="762000"/>
          </a:xfrm>
          <a:prstGeom prst="stripedRightArrow">
            <a:avLst/>
          </a:prstGeom>
          <a:solidFill>
            <a:srgbClr val="FF0000"/>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srgbClr val="FF0000"/>
              </a:solidFill>
            </a:endParaRPr>
          </a:p>
        </p:txBody>
      </p:sp>
      <p:sp>
        <p:nvSpPr>
          <p:cNvPr id="5" name="TextBox 4"/>
          <p:cNvSpPr txBox="1"/>
          <p:nvPr/>
        </p:nvSpPr>
        <p:spPr>
          <a:xfrm>
            <a:off x="5089541" y="2426644"/>
            <a:ext cx="3275013" cy="769441"/>
          </a:xfrm>
          <a:prstGeom prst="rect">
            <a:avLst/>
          </a:prstGeom>
          <a:noFill/>
        </p:spPr>
        <p:txBody>
          <a:bodyPr wrap="square" rtlCol="0">
            <a:spAutoFit/>
          </a:bodyPr>
          <a:lstStyle/>
          <a:p>
            <a:pPr defTabSz="457200"/>
            <a:r>
              <a:rPr lang="en-US" sz="4400" b="1" dirty="0">
                <a:solidFill>
                  <a:prstClr val="black"/>
                </a:solidFill>
              </a:rPr>
              <a:t>Precision</a:t>
            </a:r>
          </a:p>
        </p:txBody>
      </p:sp>
      <p:sp>
        <p:nvSpPr>
          <p:cNvPr id="6" name="Striped Right Arrow 5"/>
          <p:cNvSpPr/>
          <p:nvPr/>
        </p:nvSpPr>
        <p:spPr>
          <a:xfrm rot="9001073">
            <a:off x="2987085" y="3877014"/>
            <a:ext cx="1780441" cy="762000"/>
          </a:xfrm>
          <a:prstGeom prst="stripedRightArrow">
            <a:avLst/>
          </a:prstGeom>
          <a:solidFill>
            <a:srgbClr val="FF0000"/>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srgbClr val="FF0000"/>
              </a:solidFill>
            </a:endParaRPr>
          </a:p>
        </p:txBody>
      </p:sp>
      <p:sp>
        <p:nvSpPr>
          <p:cNvPr id="7" name="TextBox 6"/>
          <p:cNvSpPr txBox="1"/>
          <p:nvPr/>
        </p:nvSpPr>
        <p:spPr>
          <a:xfrm>
            <a:off x="971600" y="5417619"/>
            <a:ext cx="4495800" cy="769441"/>
          </a:xfrm>
          <a:prstGeom prst="rect">
            <a:avLst/>
          </a:prstGeom>
          <a:noFill/>
        </p:spPr>
        <p:txBody>
          <a:bodyPr wrap="square" rtlCol="0">
            <a:spAutoFit/>
          </a:bodyPr>
          <a:lstStyle/>
          <a:p>
            <a:pPr defTabSz="457200"/>
            <a:r>
              <a:rPr lang="en-US" sz="4400" b="1" dirty="0" err="1">
                <a:solidFill>
                  <a:prstClr val="black"/>
                </a:solidFill>
              </a:rPr>
              <a:t>Generalisation</a:t>
            </a:r>
            <a:endParaRPr lang="en-US" sz="4400" b="1" dirty="0">
              <a:solidFill>
                <a:prstClr val="black"/>
              </a:solidFill>
            </a:endParaRPr>
          </a:p>
        </p:txBody>
      </p:sp>
      <p:sp>
        <p:nvSpPr>
          <p:cNvPr id="2" name="TextBox 1"/>
          <p:cNvSpPr txBox="1"/>
          <p:nvPr/>
        </p:nvSpPr>
        <p:spPr>
          <a:xfrm>
            <a:off x="6382775" y="4549676"/>
            <a:ext cx="2304256" cy="2308324"/>
          </a:xfrm>
          <a:prstGeom prst="rect">
            <a:avLst/>
          </a:prstGeom>
          <a:noFill/>
        </p:spPr>
        <p:txBody>
          <a:bodyPr wrap="square" rtlCol="0">
            <a:spAutoFit/>
          </a:bodyPr>
          <a:lstStyle/>
          <a:p>
            <a:pPr defTabSz="457200"/>
            <a:r>
              <a:rPr lang="en-US" sz="3600" dirty="0">
                <a:solidFill>
                  <a:prstClr val="black"/>
                </a:solidFill>
              </a:rPr>
              <a:t>Alfred North Whitehead, 1936</a:t>
            </a:r>
          </a:p>
        </p:txBody>
      </p:sp>
    </p:spTree>
    <p:extLst>
      <p:ext uri="{BB962C8B-B14F-4D97-AF65-F5344CB8AC3E}">
        <p14:creationId xmlns:p14="http://schemas.microsoft.com/office/powerpoint/2010/main" val="36386153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1640" y="2341156"/>
            <a:ext cx="7313613" cy="4056062"/>
          </a:xfrm>
        </p:spPr>
        <p:txBody>
          <a:bodyPr/>
          <a:lstStyle/>
          <a:p>
            <a:pPr marL="0" indent="0">
              <a:buNone/>
            </a:pPr>
            <a:r>
              <a:rPr lang="en-US" sz="4400" b="1" dirty="0"/>
              <a:t>‘Teachers do not produce </a:t>
            </a:r>
            <a:r>
              <a:rPr lang="en-US" sz="4400" b="1" dirty="0" smtClean="0"/>
              <a:t>learning, they produce the conditions for learning’</a:t>
            </a:r>
            <a:endParaRPr lang="en-US" sz="4400" b="1" dirty="0"/>
          </a:p>
          <a:p>
            <a:endParaRPr lang="en-US" dirty="0"/>
          </a:p>
        </p:txBody>
      </p:sp>
    </p:spTree>
    <p:extLst>
      <p:ext uri="{BB962C8B-B14F-4D97-AF65-F5344CB8AC3E}">
        <p14:creationId xmlns:p14="http://schemas.microsoft.com/office/powerpoint/2010/main" val="1056160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Exploring space</a:t>
            </a:r>
            <a:endParaRPr lang="en-US" sz="4000" dirty="0"/>
          </a:p>
        </p:txBody>
      </p:sp>
      <p:sp>
        <p:nvSpPr>
          <p:cNvPr id="3" name="Content Placeholder 2"/>
          <p:cNvSpPr>
            <a:spLocks noGrp="1"/>
          </p:cNvSpPr>
          <p:nvPr>
            <p:ph idx="1"/>
          </p:nvPr>
        </p:nvSpPr>
        <p:spPr>
          <a:xfrm>
            <a:off x="1119250" y="1981200"/>
            <a:ext cx="7313613" cy="4056062"/>
          </a:xfrm>
        </p:spPr>
        <p:txBody>
          <a:bodyPr>
            <a:noAutofit/>
          </a:bodyPr>
          <a:lstStyle/>
          <a:p>
            <a:pPr marL="0" indent="0">
              <a:buNone/>
            </a:pPr>
            <a:r>
              <a:rPr lang="en-US" sz="2800" i="1" dirty="0" smtClean="0"/>
              <a:t>It recast the spaces around the centre in a new light for me. I enjoyed the way that new relationships and experiences were made present by the children’s interaction with the spaces</a:t>
            </a:r>
          </a:p>
          <a:p>
            <a:pPr marL="0" indent="0">
              <a:buNone/>
            </a:pPr>
            <a:r>
              <a:rPr lang="en-US" sz="2800" i="1" dirty="0" smtClean="0"/>
              <a:t>‘playful exploration’</a:t>
            </a:r>
          </a:p>
          <a:p>
            <a:pPr marL="0" indent="0">
              <a:buNone/>
            </a:pPr>
            <a:r>
              <a:rPr lang="en-US" sz="2800" i="1" dirty="0" smtClean="0"/>
              <a:t>‘the restless invention of children’</a:t>
            </a:r>
          </a:p>
          <a:p>
            <a:pPr marL="0" indent="0">
              <a:buNone/>
            </a:pPr>
            <a:r>
              <a:rPr lang="en-US" sz="2800" i="1" dirty="0" smtClean="0"/>
              <a:t>‘the invitation to express your own ideas’</a:t>
            </a:r>
          </a:p>
          <a:p>
            <a:r>
              <a:rPr lang="en-US" sz="2800" dirty="0" smtClean="0"/>
              <a:t>………  with the help of a </a:t>
            </a:r>
            <a:r>
              <a:rPr lang="en-US" sz="2800" dirty="0" err="1" smtClean="0"/>
              <a:t>Propbox</a:t>
            </a:r>
            <a:endParaRPr lang="en-US" sz="2800" dirty="0"/>
          </a:p>
        </p:txBody>
      </p:sp>
      <p:sp>
        <p:nvSpPr>
          <p:cNvPr id="4" name="Rounded Rectangle 3"/>
          <p:cNvSpPr/>
          <p:nvPr/>
        </p:nvSpPr>
        <p:spPr>
          <a:xfrm>
            <a:off x="1066800" y="503238"/>
            <a:ext cx="7161213" cy="1020762"/>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Tree>
    <p:extLst>
      <p:ext uri="{BB962C8B-B14F-4D97-AF65-F5344CB8AC3E}">
        <p14:creationId xmlns:p14="http://schemas.microsoft.com/office/powerpoint/2010/main" val="39371058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Knowledge creators</a:t>
            </a:r>
            <a:endParaRPr lang="en-US" dirty="0"/>
          </a:p>
        </p:txBody>
      </p:sp>
      <p:sp>
        <p:nvSpPr>
          <p:cNvPr id="3" name="Content Placeholder 2"/>
          <p:cNvSpPr>
            <a:spLocks noGrp="1"/>
          </p:cNvSpPr>
          <p:nvPr>
            <p:ph idx="1"/>
          </p:nvPr>
        </p:nvSpPr>
        <p:spPr>
          <a:xfrm>
            <a:off x="914400" y="1916832"/>
            <a:ext cx="7313613" cy="4056062"/>
          </a:xfrm>
        </p:spPr>
        <p:txBody>
          <a:bodyPr>
            <a:normAutofit lnSpcReduction="10000"/>
          </a:bodyPr>
          <a:lstStyle/>
          <a:p>
            <a:r>
              <a:rPr lang="en-GB" sz="3600" i="1" dirty="0"/>
              <a:t>“… If we believe that children possess their own theories, interpretations and questions, and that they are co-protagonists in their knowledge-building processes, then the most important verb in educational practice is no longer to talk, to explain, to transmit, but to listen …”</a:t>
            </a:r>
            <a:endParaRPr lang="en-GB" sz="3600" dirty="0"/>
          </a:p>
          <a:p>
            <a:endParaRPr lang="en-US" dirty="0"/>
          </a:p>
        </p:txBody>
      </p:sp>
      <p:sp>
        <p:nvSpPr>
          <p:cNvPr id="4" name="Rounded Rectangle 3"/>
          <p:cNvSpPr/>
          <p:nvPr/>
        </p:nvSpPr>
        <p:spPr>
          <a:xfrm>
            <a:off x="1066800" y="503238"/>
            <a:ext cx="7161213" cy="1020762"/>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Tree>
    <p:extLst>
      <p:ext uri="{BB962C8B-B14F-4D97-AF65-F5344CB8AC3E}">
        <p14:creationId xmlns:p14="http://schemas.microsoft.com/office/powerpoint/2010/main" val="2868553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503238"/>
            <a:ext cx="1828800" cy="1173162"/>
          </a:xfrm>
        </p:spPr>
        <p:txBody>
          <a:bodyPr/>
          <a:lstStyle/>
          <a:p>
            <a:r>
              <a:rPr lang="en-US" sz="4000" b="1" dirty="0" smtClean="0"/>
              <a:t>The 10 As</a:t>
            </a:r>
            <a:endParaRPr lang="en-US" sz="4000" b="1" dirty="0"/>
          </a:p>
        </p:txBody>
      </p:sp>
      <p:sp>
        <p:nvSpPr>
          <p:cNvPr id="3" name="Content Placeholder 2"/>
          <p:cNvSpPr>
            <a:spLocks noGrp="1"/>
          </p:cNvSpPr>
          <p:nvPr>
            <p:ph idx="1"/>
          </p:nvPr>
        </p:nvSpPr>
        <p:spPr>
          <a:xfrm>
            <a:off x="2830050" y="473522"/>
            <a:ext cx="3505200" cy="6384478"/>
          </a:xfrm>
        </p:spPr>
        <p:txBody>
          <a:bodyPr>
            <a:normAutofit fontScale="85000" lnSpcReduction="20000"/>
          </a:bodyPr>
          <a:lstStyle/>
          <a:p>
            <a:r>
              <a:rPr lang="en-US" sz="3500" b="1" dirty="0" smtClean="0">
                <a:ln>
                  <a:solidFill>
                    <a:srgbClr val="0000FF"/>
                  </a:solidFill>
                </a:ln>
              </a:rPr>
              <a:t>A</a:t>
            </a:r>
            <a:r>
              <a:rPr lang="en-US" sz="3500" b="1" dirty="0" smtClean="0"/>
              <a:t>ttendance</a:t>
            </a:r>
          </a:p>
          <a:p>
            <a:r>
              <a:rPr lang="en-US" sz="3500" b="1" dirty="0" smtClean="0">
                <a:ln>
                  <a:solidFill>
                    <a:srgbClr val="0000FF"/>
                  </a:solidFill>
                </a:ln>
              </a:rPr>
              <a:t>A</a:t>
            </a:r>
            <a:r>
              <a:rPr lang="en-US" sz="3500" b="1" dirty="0" smtClean="0"/>
              <a:t>ttainment</a:t>
            </a:r>
          </a:p>
          <a:p>
            <a:r>
              <a:rPr lang="en-US" sz="3500" b="1" dirty="0" smtClean="0">
                <a:ln>
                  <a:solidFill>
                    <a:srgbClr val="0000FF"/>
                  </a:solidFill>
                </a:ln>
              </a:rPr>
              <a:t>A</a:t>
            </a:r>
            <a:r>
              <a:rPr lang="en-US" sz="3500" b="1" dirty="0" smtClean="0"/>
              <a:t>chievement</a:t>
            </a:r>
          </a:p>
          <a:p>
            <a:r>
              <a:rPr lang="en-US" sz="3500" b="1" dirty="0" smtClean="0">
                <a:ln>
                  <a:solidFill>
                    <a:srgbClr val="0000FF"/>
                  </a:solidFill>
                </a:ln>
              </a:rPr>
              <a:t>A</a:t>
            </a:r>
            <a:r>
              <a:rPr lang="en-US" sz="3500" b="1" dirty="0" smtClean="0"/>
              <a:t>ttitudes</a:t>
            </a:r>
          </a:p>
          <a:p>
            <a:r>
              <a:rPr lang="en-US" sz="3500" b="1" dirty="0" smtClean="0">
                <a:ln>
                  <a:solidFill>
                    <a:srgbClr val="0000FF"/>
                  </a:solidFill>
                </a:ln>
              </a:rPr>
              <a:t>A</a:t>
            </a:r>
            <a:r>
              <a:rPr lang="en-US" sz="3500" b="1" dirty="0" smtClean="0"/>
              <a:t>gency</a:t>
            </a:r>
          </a:p>
          <a:p>
            <a:r>
              <a:rPr lang="en-US" sz="3500" b="1" dirty="0" smtClean="0">
                <a:ln>
                  <a:solidFill>
                    <a:srgbClr val="0000FF"/>
                  </a:solidFill>
                </a:ln>
              </a:rPr>
              <a:t>A</a:t>
            </a:r>
            <a:r>
              <a:rPr lang="en-US" sz="3500" b="1" dirty="0" smtClean="0"/>
              <a:t>dventure</a:t>
            </a:r>
          </a:p>
          <a:p>
            <a:r>
              <a:rPr lang="en-US" sz="3500" b="1" dirty="0" smtClean="0">
                <a:ln>
                  <a:solidFill>
                    <a:srgbClr val="0000FF"/>
                  </a:solidFill>
                </a:ln>
              </a:rPr>
              <a:t>A</a:t>
            </a:r>
            <a:r>
              <a:rPr lang="en-US" sz="3500" b="1" dirty="0" smtClean="0"/>
              <a:t>spiration</a:t>
            </a:r>
          </a:p>
          <a:p>
            <a:r>
              <a:rPr lang="en-US" sz="3500" b="1" dirty="0" smtClean="0">
                <a:ln>
                  <a:solidFill>
                    <a:srgbClr val="0000FF"/>
                  </a:solidFill>
                </a:ln>
              </a:rPr>
              <a:t>A</a:t>
            </a:r>
            <a:r>
              <a:rPr lang="en-US" sz="3500" b="1" dirty="0" smtClean="0"/>
              <a:t>wards</a:t>
            </a:r>
          </a:p>
          <a:p>
            <a:r>
              <a:rPr lang="en-US" sz="3500" b="1" dirty="0" smtClean="0">
                <a:ln>
                  <a:solidFill>
                    <a:srgbClr val="0000FF"/>
                  </a:solidFill>
                </a:ln>
              </a:rPr>
              <a:t>A</a:t>
            </a:r>
            <a:r>
              <a:rPr lang="en-US" sz="3500" b="1" dirty="0" smtClean="0"/>
              <a:t>daptability</a:t>
            </a:r>
          </a:p>
          <a:p>
            <a:r>
              <a:rPr lang="en-US" sz="3500" b="1" dirty="0" smtClean="0">
                <a:ln>
                  <a:solidFill>
                    <a:srgbClr val="0000FF"/>
                  </a:solidFill>
                </a:ln>
              </a:rPr>
              <a:t>A</a:t>
            </a:r>
            <a:r>
              <a:rPr lang="en-US" sz="3500" b="1" dirty="0" smtClean="0"/>
              <a:t>dvocacy</a:t>
            </a:r>
          </a:p>
          <a:p>
            <a:endParaRPr lang="en-US" dirty="0" smtClean="0"/>
          </a:p>
          <a:p>
            <a:endParaRPr lang="en-US" dirty="0"/>
          </a:p>
        </p:txBody>
      </p:sp>
      <p:sp>
        <p:nvSpPr>
          <p:cNvPr id="4" name="Rounded Rectangle 3"/>
          <p:cNvSpPr/>
          <p:nvPr/>
        </p:nvSpPr>
        <p:spPr>
          <a:xfrm>
            <a:off x="457201" y="503238"/>
            <a:ext cx="2057399" cy="1477962"/>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Tree>
    <p:extLst>
      <p:ext uri="{BB962C8B-B14F-4D97-AF65-F5344CB8AC3E}">
        <p14:creationId xmlns:p14="http://schemas.microsoft.com/office/powerpoint/2010/main" val="34736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530" name="Object 2"/>
          <p:cNvGraphicFramePr>
            <a:graphicFrameLocks noChangeAspect="1"/>
          </p:cNvGraphicFramePr>
          <p:nvPr>
            <p:extLst>
              <p:ext uri="{D42A27DB-BD31-4B8C-83A1-F6EECF244321}">
                <p14:modId xmlns:p14="http://schemas.microsoft.com/office/powerpoint/2010/main" val="2234977600"/>
              </p:ext>
            </p:extLst>
          </p:nvPr>
        </p:nvGraphicFramePr>
        <p:xfrm>
          <a:off x="762000" y="609600"/>
          <a:ext cx="7683500" cy="5867400"/>
        </p:xfrm>
        <a:graphic>
          <a:graphicData uri="http://schemas.openxmlformats.org/presentationml/2006/ole">
            <mc:AlternateContent xmlns:mc="http://schemas.openxmlformats.org/markup-compatibility/2006">
              <mc:Choice xmlns:v="urn:schemas-microsoft-com:vml" Requires="v">
                <p:oleObj spid="_x0000_s1027" name="Document" r:id="rId3" imgW="5626100" imgH="2489200" progId="Word.Document.12">
                  <p:link updateAutomatic="1"/>
                </p:oleObj>
              </mc:Choice>
              <mc:Fallback>
                <p:oleObj name="Document" r:id="rId3" imgW="5626100" imgH="2489200" progId="Word.Document.12">
                  <p:link updateAutomatic="1"/>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609600"/>
                        <a:ext cx="7683500" cy="586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5" name="TextBox 4"/>
          <p:cNvSpPr txBox="1"/>
          <p:nvPr/>
        </p:nvSpPr>
        <p:spPr>
          <a:xfrm>
            <a:off x="7467600" y="609600"/>
            <a:ext cx="977900" cy="954107"/>
          </a:xfrm>
          <a:prstGeom prst="rect">
            <a:avLst/>
          </a:prstGeom>
          <a:noFill/>
        </p:spPr>
        <p:txBody>
          <a:bodyPr wrap="square" rtlCol="0">
            <a:spAutoFit/>
          </a:bodyPr>
          <a:lstStyle/>
          <a:p>
            <a:pPr defTabSz="457200"/>
            <a:r>
              <a:rPr lang="en-US" sz="2800" dirty="0">
                <a:solidFill>
                  <a:prstClr val="black"/>
                </a:solidFill>
              </a:rPr>
              <a:t>Stoke CU</a:t>
            </a:r>
          </a:p>
        </p:txBody>
      </p:sp>
    </p:spTree>
    <p:extLst>
      <p:ext uri="{BB962C8B-B14F-4D97-AF65-F5344CB8AC3E}">
        <p14:creationId xmlns:p14="http://schemas.microsoft.com/office/powerpoint/2010/main" val="3113002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066800" y="609600"/>
            <a:ext cx="7008813" cy="914400"/>
          </a:xfrm>
          <a:prstGeom prst="roundRect">
            <a:avLst/>
          </a:prstGeom>
          <a:solidFill>
            <a:schemeClr val="bg2"/>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
        <p:nvSpPr>
          <p:cNvPr id="2" name="Title 1"/>
          <p:cNvSpPr>
            <a:spLocks noGrp="1"/>
          </p:cNvSpPr>
          <p:nvPr>
            <p:ph type="title"/>
          </p:nvPr>
        </p:nvSpPr>
        <p:spPr/>
        <p:txBody>
          <a:bodyPr/>
          <a:lstStyle/>
          <a:p>
            <a:r>
              <a:rPr lang="en-US" sz="4000" dirty="0" smtClean="0"/>
              <a:t>It must be Tuesday!</a:t>
            </a:r>
            <a:endParaRPr lang="en-US" sz="4000" dirty="0"/>
          </a:p>
        </p:txBody>
      </p:sp>
      <p:sp>
        <p:nvSpPr>
          <p:cNvPr id="3" name="Content Placeholder 2"/>
          <p:cNvSpPr>
            <a:spLocks noGrp="1"/>
          </p:cNvSpPr>
          <p:nvPr>
            <p:ph idx="1"/>
          </p:nvPr>
        </p:nvSpPr>
        <p:spPr>
          <a:xfrm>
            <a:off x="762000" y="2132856"/>
            <a:ext cx="7313613" cy="4056062"/>
          </a:xfrm>
        </p:spPr>
        <p:txBody>
          <a:bodyPr/>
          <a:lstStyle/>
          <a:p>
            <a:pPr>
              <a:buNone/>
            </a:pPr>
            <a:r>
              <a:rPr lang="en-US" i="1" dirty="0" smtClean="0"/>
              <a:t>    </a:t>
            </a:r>
            <a:r>
              <a:rPr lang="en-US" sz="4000" b="1" i="1" dirty="0" smtClean="0"/>
              <a:t>“Frankie has had an amazing time, he jumps for joy when he knows its Tuesday.  He has made lots of friends and can't stop talking about it.”</a:t>
            </a:r>
            <a:endParaRPr lang="en-GB" sz="4000" b="1" dirty="0" smtClean="0"/>
          </a:p>
          <a:p>
            <a:pPr>
              <a:buNone/>
            </a:pPr>
            <a:r>
              <a:rPr lang="en-US" i="1" dirty="0" smtClean="0"/>
              <a:t>  	</a:t>
            </a:r>
            <a:r>
              <a:rPr lang="en-US" sz="3200" dirty="0" smtClean="0"/>
              <a:t>(Parent)</a:t>
            </a:r>
            <a:endParaRPr lang="en-GB" sz="3200" dirty="0" smtClean="0"/>
          </a:p>
          <a:p>
            <a:endParaRPr lang="en-US" dirty="0"/>
          </a:p>
        </p:txBody>
      </p:sp>
    </p:spTree>
    <p:extLst>
      <p:ext uri="{BB962C8B-B14F-4D97-AF65-F5344CB8AC3E}">
        <p14:creationId xmlns:p14="http://schemas.microsoft.com/office/powerpoint/2010/main" val="9070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805178848"/>
              </p:ext>
            </p:extLst>
          </p:nvPr>
        </p:nvGraphicFramePr>
        <p:xfrm>
          <a:off x="2283196" y="836712"/>
          <a:ext cx="4593060" cy="4421087"/>
        </p:xfrm>
        <a:graphic>
          <a:graphicData uri="http://schemas.openxmlformats.org/drawingml/2006/table">
            <a:tbl>
              <a:tblPr firstRow="1" bandRow="1">
                <a:tableStyleId>{5C22544A-7EE6-4342-B048-85BDC9FD1C3A}</a:tableStyleId>
              </a:tblPr>
              <a:tblGrid>
                <a:gridCol w="1816384"/>
                <a:gridCol w="1492616"/>
                <a:gridCol w="1284060"/>
              </a:tblGrid>
              <a:tr h="657310">
                <a:tc>
                  <a:txBody>
                    <a:bodyPr/>
                    <a:lstStyle/>
                    <a:p>
                      <a:endParaRPr lang="en-US" dirty="0"/>
                    </a:p>
                  </a:txBody>
                  <a:tcPr/>
                </a:tc>
                <a:tc>
                  <a:txBody>
                    <a:bodyPr/>
                    <a:lstStyle/>
                    <a:p>
                      <a:pPr algn="ctr"/>
                      <a:r>
                        <a:rPr lang="en-US" dirty="0" smtClean="0"/>
                        <a:t>English 4+</a:t>
                      </a:r>
                      <a:endParaRPr lang="en-US" dirty="0"/>
                    </a:p>
                  </a:txBody>
                  <a:tcPr/>
                </a:tc>
                <a:tc>
                  <a:txBody>
                    <a:bodyPr/>
                    <a:lstStyle/>
                    <a:p>
                      <a:pPr algn="ctr"/>
                      <a:r>
                        <a:rPr lang="en-US" dirty="0" err="1" smtClean="0"/>
                        <a:t>Maths</a:t>
                      </a:r>
                      <a:r>
                        <a:rPr lang="en-US" dirty="0" smtClean="0"/>
                        <a:t> 4+</a:t>
                      </a:r>
                      <a:endParaRPr lang="en-US" dirty="0"/>
                    </a:p>
                  </a:txBody>
                  <a:tcPr/>
                </a:tc>
              </a:tr>
              <a:tr h="657310">
                <a:tc>
                  <a:txBody>
                    <a:bodyPr/>
                    <a:lstStyle/>
                    <a:p>
                      <a:r>
                        <a:rPr lang="en-US" sz="2400" b="1" dirty="0" smtClean="0"/>
                        <a:t>NON CU</a:t>
                      </a:r>
                      <a:endParaRPr lang="en-US" sz="2400" b="1" dirty="0"/>
                    </a:p>
                  </a:txBody>
                  <a:tcPr/>
                </a:tc>
                <a:tc>
                  <a:txBody>
                    <a:bodyPr/>
                    <a:lstStyle/>
                    <a:p>
                      <a:pPr algn="ctr"/>
                      <a:r>
                        <a:rPr lang="en-US" sz="2800" b="1" dirty="0" smtClean="0"/>
                        <a:t>67</a:t>
                      </a:r>
                      <a:endParaRPr lang="en-US" sz="2800" b="1" dirty="0"/>
                    </a:p>
                  </a:txBody>
                  <a:tcPr/>
                </a:tc>
                <a:tc>
                  <a:txBody>
                    <a:bodyPr/>
                    <a:lstStyle/>
                    <a:p>
                      <a:pPr algn="ctr"/>
                      <a:r>
                        <a:rPr lang="en-US" sz="2800" b="1" dirty="0" smtClean="0"/>
                        <a:t>67</a:t>
                      </a:r>
                      <a:endParaRPr lang="en-US" sz="2800" b="1" dirty="0"/>
                    </a:p>
                  </a:txBody>
                  <a:tcPr/>
                </a:tc>
              </a:tr>
              <a:tr h="657310">
                <a:tc>
                  <a:txBody>
                    <a:bodyPr/>
                    <a:lstStyle/>
                    <a:p>
                      <a:r>
                        <a:rPr lang="en-US" sz="2400" b="1" dirty="0" smtClean="0"/>
                        <a:t>30_+ Hours</a:t>
                      </a:r>
                      <a:endParaRPr lang="en-US" sz="2400" b="1" dirty="0"/>
                    </a:p>
                  </a:txBody>
                  <a:tcPr/>
                </a:tc>
                <a:tc>
                  <a:txBody>
                    <a:bodyPr/>
                    <a:lstStyle/>
                    <a:p>
                      <a:pPr algn="ctr"/>
                      <a:r>
                        <a:rPr lang="en-US" sz="2800" b="1" dirty="0" smtClean="0"/>
                        <a:t>81</a:t>
                      </a:r>
                      <a:endParaRPr lang="en-US" sz="2800" b="1" dirty="0"/>
                    </a:p>
                  </a:txBody>
                  <a:tcPr/>
                </a:tc>
                <a:tc>
                  <a:txBody>
                    <a:bodyPr/>
                    <a:lstStyle/>
                    <a:p>
                      <a:pPr algn="ctr"/>
                      <a:r>
                        <a:rPr lang="en-US" sz="2800" b="1" dirty="0" smtClean="0"/>
                        <a:t>82</a:t>
                      </a:r>
                      <a:endParaRPr lang="en-US" sz="2800" b="1" dirty="0"/>
                    </a:p>
                  </a:txBody>
                  <a:tcPr/>
                </a:tc>
              </a:tr>
              <a:tr h="657310">
                <a:tc>
                  <a:txBody>
                    <a:bodyPr/>
                    <a:lstStyle/>
                    <a:p>
                      <a:r>
                        <a:rPr lang="en-US" sz="2400" b="1" dirty="0" smtClean="0"/>
                        <a:t>65 + hours</a:t>
                      </a:r>
                      <a:endParaRPr lang="en-US" sz="2400" b="1" dirty="0"/>
                    </a:p>
                  </a:txBody>
                  <a:tcPr/>
                </a:tc>
                <a:tc>
                  <a:txBody>
                    <a:bodyPr/>
                    <a:lstStyle/>
                    <a:p>
                      <a:pPr algn="ctr"/>
                      <a:r>
                        <a:rPr lang="en-US" sz="2800" b="1" dirty="0" smtClean="0"/>
                        <a:t>82</a:t>
                      </a:r>
                      <a:endParaRPr lang="en-US" sz="2800" b="1" dirty="0"/>
                    </a:p>
                  </a:txBody>
                  <a:tcPr/>
                </a:tc>
                <a:tc>
                  <a:txBody>
                    <a:bodyPr/>
                    <a:lstStyle/>
                    <a:p>
                      <a:pPr algn="ctr"/>
                      <a:r>
                        <a:rPr lang="en-US" sz="2800" b="1" dirty="0" smtClean="0"/>
                        <a:t>81</a:t>
                      </a:r>
                      <a:endParaRPr lang="en-US" sz="2800" b="1" dirty="0"/>
                    </a:p>
                  </a:txBody>
                  <a:tcPr/>
                </a:tc>
              </a:tr>
              <a:tr h="657310">
                <a:tc>
                  <a:txBody>
                    <a:bodyPr/>
                    <a:lstStyle/>
                    <a:p>
                      <a:r>
                        <a:rPr lang="en-US" sz="2400" b="1" dirty="0" smtClean="0"/>
                        <a:t>100 + hours</a:t>
                      </a:r>
                      <a:endParaRPr lang="en-US" sz="2400" b="1" dirty="0"/>
                    </a:p>
                  </a:txBody>
                  <a:tcPr/>
                </a:tc>
                <a:tc>
                  <a:txBody>
                    <a:bodyPr/>
                    <a:lstStyle/>
                    <a:p>
                      <a:pPr algn="ctr"/>
                      <a:r>
                        <a:rPr lang="en-US" sz="2800" b="1" dirty="0" smtClean="0"/>
                        <a:t>85</a:t>
                      </a:r>
                      <a:endParaRPr lang="en-US" sz="2800" b="1" dirty="0"/>
                    </a:p>
                  </a:txBody>
                  <a:tcPr/>
                </a:tc>
                <a:tc>
                  <a:txBody>
                    <a:bodyPr/>
                    <a:lstStyle/>
                    <a:p>
                      <a:pPr algn="ctr"/>
                      <a:r>
                        <a:rPr lang="en-US" sz="2800" b="1" dirty="0" smtClean="0"/>
                        <a:t>84</a:t>
                      </a:r>
                      <a:endParaRPr lang="en-US" sz="2800" b="1" dirty="0"/>
                    </a:p>
                  </a:txBody>
                  <a:tcPr/>
                </a:tc>
              </a:tr>
              <a:tr h="1134537">
                <a:tc>
                  <a:txBody>
                    <a:bodyPr/>
                    <a:lstStyle/>
                    <a:p>
                      <a:r>
                        <a:rPr lang="en-US" sz="2400" b="1" dirty="0" smtClean="0"/>
                        <a:t>Sheffield LA</a:t>
                      </a:r>
                      <a:endParaRPr lang="en-US" sz="2400" b="1" dirty="0"/>
                    </a:p>
                  </a:txBody>
                  <a:tcPr/>
                </a:tc>
                <a:tc>
                  <a:txBody>
                    <a:bodyPr/>
                    <a:lstStyle/>
                    <a:p>
                      <a:pPr algn="ctr"/>
                      <a:r>
                        <a:rPr lang="en-US" sz="2800" b="1" dirty="0" smtClean="0"/>
                        <a:t>77</a:t>
                      </a:r>
                      <a:endParaRPr lang="en-US" sz="2800" b="1" dirty="0"/>
                    </a:p>
                  </a:txBody>
                  <a:tcPr/>
                </a:tc>
                <a:tc>
                  <a:txBody>
                    <a:bodyPr/>
                    <a:lstStyle/>
                    <a:p>
                      <a:pPr algn="ctr"/>
                      <a:r>
                        <a:rPr lang="en-US" sz="2800" b="1" dirty="0" smtClean="0"/>
                        <a:t>78</a:t>
                      </a:r>
                      <a:endParaRPr lang="en-US" sz="2800" b="1" dirty="0"/>
                    </a:p>
                  </a:txBody>
                  <a:tcPr/>
                </a:tc>
              </a:tr>
            </a:tbl>
          </a:graphicData>
        </a:graphic>
      </p:graphicFrame>
      <p:sp>
        <p:nvSpPr>
          <p:cNvPr id="6" name="TextBox 5"/>
          <p:cNvSpPr txBox="1"/>
          <p:nvPr/>
        </p:nvSpPr>
        <p:spPr>
          <a:xfrm>
            <a:off x="2438400" y="5519410"/>
            <a:ext cx="3362021" cy="523220"/>
          </a:xfrm>
          <a:prstGeom prst="rect">
            <a:avLst/>
          </a:prstGeom>
          <a:noFill/>
        </p:spPr>
        <p:txBody>
          <a:bodyPr wrap="square" rtlCol="0">
            <a:spAutoFit/>
          </a:bodyPr>
          <a:lstStyle/>
          <a:p>
            <a:pPr defTabSz="457200"/>
            <a:r>
              <a:rPr lang="en-US" sz="2800" dirty="0">
                <a:solidFill>
                  <a:prstClr val="black"/>
                </a:solidFill>
              </a:rPr>
              <a:t>Sheffield 2012</a:t>
            </a:r>
          </a:p>
        </p:txBody>
      </p:sp>
    </p:spTree>
    <p:extLst>
      <p:ext uri="{BB962C8B-B14F-4D97-AF65-F5344CB8AC3E}">
        <p14:creationId xmlns:p14="http://schemas.microsoft.com/office/powerpoint/2010/main" val="3498254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_rels/them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Ｐ明朝"/>
      </a:majorFont>
      <a:minorFont>
        <a:latin typeface="Goudy Old Style"/>
        <a:ea typeface=""/>
        <a:cs typeface=""/>
        <a:font script="Jpan" typeface="ＭＳ Ｐ明朝"/>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635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Ｐ明朝"/>
      </a:majorFont>
      <a:minorFont>
        <a:latin typeface="Goudy Old Style"/>
        <a:ea typeface=""/>
        <a:cs typeface=""/>
        <a:font script="Jpan" typeface="ＭＳ Ｐ明朝"/>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635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TotalTime>
  <Words>521</Words>
  <Application>Microsoft Office PowerPoint</Application>
  <PresentationFormat>On-screen Show (4:3)</PresentationFormat>
  <Paragraphs>132</Paragraphs>
  <Slides>25</Slides>
  <Notes>0</Notes>
  <HiddenSlides>0</HiddenSlides>
  <MMClips>0</MMClips>
  <ScaleCrop>false</ScaleCrop>
  <HeadingPairs>
    <vt:vector size="6" baseType="variant">
      <vt:variant>
        <vt:lpstr>Theme</vt:lpstr>
      </vt:variant>
      <vt:variant>
        <vt:i4>2</vt:i4>
      </vt:variant>
      <vt:variant>
        <vt:lpstr>Links</vt:lpstr>
      </vt:variant>
      <vt:variant>
        <vt:i4>2</vt:i4>
      </vt:variant>
      <vt:variant>
        <vt:lpstr>Slide Titles</vt:lpstr>
      </vt:variant>
      <vt:variant>
        <vt:i4>25</vt:i4>
      </vt:variant>
    </vt:vector>
  </HeadingPairs>
  <TitlesOfParts>
    <vt:vector size="29" baseType="lpstr">
      <vt:lpstr>Inkwell</vt:lpstr>
      <vt:lpstr>1_Inkwell</vt:lpstr>
      <vt:lpstr>Macintosh HD:Users:johnmacbeath:Desktop:EVALUATIONCU 2.docx!OLE_LINK3</vt:lpstr>
      <vt:lpstr>Macintosh HD:Users:johnmacbeath:Desktop:EVALUATIONCU 2.docx!OLE_LINK6</vt:lpstr>
      <vt:lpstr>A Place for Success</vt:lpstr>
      <vt:lpstr>Who said?</vt:lpstr>
      <vt:lpstr>PowerPoint Presentation</vt:lpstr>
      <vt:lpstr>Exploring space</vt:lpstr>
      <vt:lpstr>Knowledge creators</vt:lpstr>
      <vt:lpstr>The 10 As</vt:lpstr>
      <vt:lpstr>PowerPoint Presentation</vt:lpstr>
      <vt:lpstr>It must be Tuesday!</vt:lpstr>
      <vt:lpstr>PowerPoint Presentation</vt:lpstr>
      <vt:lpstr>Achievement</vt:lpstr>
      <vt:lpstr>PowerPoint Presentation</vt:lpstr>
      <vt:lpstr>Adaptability</vt:lpstr>
      <vt:lpstr>PowerPoint Presentation</vt:lpstr>
      <vt:lpstr>Adventure</vt:lpstr>
      <vt:lpstr>Agency</vt:lpstr>
      <vt:lpstr>PowerPoint Presentation</vt:lpstr>
      <vt:lpstr>Advocacy</vt:lpstr>
      <vt:lpstr>Advocacy</vt:lpstr>
      <vt:lpstr>Aspiration</vt:lpstr>
      <vt:lpstr>Awards</vt:lpstr>
      <vt:lpstr>Additionality</vt:lpstr>
      <vt:lpstr>Knowing, feeling and doing</vt:lpstr>
      <vt:lpstr>PowerPoint Presentation</vt:lpstr>
      <vt:lpstr>Adding value?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Place for Success</dc:title>
  <dc:creator>Michelle Box</dc:creator>
  <cp:lastModifiedBy>Triinu Onton</cp:lastModifiedBy>
  <cp:revision>2</cp:revision>
  <dcterms:created xsi:type="dcterms:W3CDTF">2012-12-14T13:29:42Z</dcterms:created>
  <dcterms:modified xsi:type="dcterms:W3CDTF">2012-12-17T13:27:51Z</dcterms:modified>
</cp:coreProperties>
</file>