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59" r:id="rId5"/>
    <p:sldId id="274" r:id="rId6"/>
    <p:sldId id="264" r:id="rId7"/>
    <p:sldId id="265" r:id="rId8"/>
    <p:sldId id="261" r:id="rId9"/>
    <p:sldId id="269" r:id="rId10"/>
    <p:sldId id="270" r:id="rId11"/>
    <p:sldId id="271" r:id="rId12"/>
    <p:sldId id="275" r:id="rId13"/>
    <p:sldId id="272" r:id="rId14"/>
    <p:sldId id="273" r:id="rId15"/>
    <p:sldId id="277" r:id="rId16"/>
    <p:sldId id="276" r:id="rId17"/>
    <p:sldId id="267" r:id="rId18"/>
    <p:sldId id="268" r:id="rId19"/>
    <p:sldId id="26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2EFA-4C89-419E-8192-B697D83E8144}" type="datetimeFigureOut">
              <a:rPr lang="en-GB" smtClean="0"/>
              <a:pPr/>
              <a:t>08/12/2012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45E0C-061D-47B5-A383-351A98469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EC2F9-4C7F-4932-ACE5-E3ABFB1442B2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4B6D2-477A-433F-8DA4-114271FEEBB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B6D2-477A-433F-8DA4-114271FEEBBE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5DDDA3-A991-4D55-B610-037E715D6F29}" type="datetimeFigureOut">
              <a:rPr lang="en-GB" smtClean="0"/>
              <a:pPr/>
              <a:t>08/12/2012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A9542F3-D9CE-4402-ADAD-70DB77922C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online.org.uk/files/1107274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ldrens uni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25144"/>
            <a:ext cx="3282115" cy="1792897"/>
          </a:xfrm>
          <a:prstGeom prst="rect">
            <a:avLst/>
          </a:prstGeom>
        </p:spPr>
      </p:pic>
      <p:pic>
        <p:nvPicPr>
          <p:cNvPr id="10" name="Picture 9" descr="Autumn 2012 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6672"/>
            <a:ext cx="4007199" cy="6021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9269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C000"/>
                </a:solidFill>
              </a:rPr>
              <a:t>HARPFIELD PRIMARY</a:t>
            </a:r>
            <a:endParaRPr lang="en-GB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7667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Head Teacher\Pictures\school pics\New Folder\New Folder\IMG_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0075" y="1188307"/>
            <a:ext cx="6192688" cy="46254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24128" y="836712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 </a:t>
            </a:r>
            <a:r>
              <a:rPr lang="en-GB" sz="2800" dirty="0" smtClean="0"/>
              <a:t>know</a:t>
            </a:r>
            <a:r>
              <a:rPr lang="en-GB" sz="2800" dirty="0" smtClean="0"/>
              <a:t> </a:t>
            </a:r>
            <a:r>
              <a:rPr lang="en-GB" sz="2800" dirty="0" smtClean="0"/>
              <a:t>already.......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7667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Head Teacher\Pictures\school pics\New Folder\New Folder\IMG_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54918" y="1011102"/>
            <a:ext cx="5930418" cy="44295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692696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What I would like to know....</a:t>
            </a:r>
          </a:p>
          <a:p>
            <a:endParaRPr lang="en-GB" sz="3200" dirty="0" smtClean="0">
              <a:solidFill>
                <a:srgbClr val="FFC000"/>
              </a:solidFill>
            </a:endParaRPr>
          </a:p>
          <a:p>
            <a:endParaRPr lang="en-GB" sz="3200" dirty="0" smtClean="0">
              <a:solidFill>
                <a:srgbClr val="FFC000"/>
              </a:solidFill>
            </a:endParaRPr>
          </a:p>
          <a:p>
            <a:endParaRPr lang="en-GB" sz="3200" dirty="0" smtClean="0">
              <a:solidFill>
                <a:srgbClr val="FFC000"/>
              </a:solidFill>
            </a:endParaRPr>
          </a:p>
          <a:p>
            <a:r>
              <a:rPr lang="en-GB" sz="3200" dirty="0" smtClean="0">
                <a:solidFill>
                  <a:srgbClr val="FFC000"/>
                </a:solidFill>
              </a:rPr>
              <a:t>How can I find out? </a:t>
            </a:r>
          </a:p>
          <a:p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7667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l_fi" descr="2_a30aed7f3edbf4777525bf884960d25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920" y="548680"/>
            <a:ext cx="4012236" cy="30243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602128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</a:rPr>
              <a:t>Where can we visit to find out more? </a:t>
            </a:r>
            <a:endParaRPr lang="en-GB" sz="28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ts1.mm.bing.net/th?id=I.4634837461500400&amp;pid=1.7&amp;w=218&amp;h=134&amp;c=7&amp;rs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3708949" cy="2279813"/>
          </a:xfrm>
          <a:prstGeom prst="rect">
            <a:avLst/>
          </a:prstGeom>
          <a:noFill/>
        </p:spPr>
      </p:pic>
      <p:pic>
        <p:nvPicPr>
          <p:cNvPr id="5124" name="Picture 4" descr="http://ts2.mm.bing.net/th?id=I.4673638206671261&amp;pid=1.7&amp;w=198&amp;h=148&amp;c=7&amp;rs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84984"/>
            <a:ext cx="3564396" cy="2664296"/>
          </a:xfrm>
          <a:prstGeom prst="rect">
            <a:avLst/>
          </a:prstGeom>
          <a:noFill/>
        </p:spPr>
      </p:pic>
      <p:pic>
        <p:nvPicPr>
          <p:cNvPr id="5126" name="Picture 6" descr="http://ts3.mm.bing.net/th?id=H.4959944968833234&amp;pid=1.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7032"/>
            <a:ext cx="3888432" cy="232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7667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1" descr="VID023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7992888" cy="4507793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508518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Themed activity days working with other schools in the community </a:t>
            </a:r>
            <a:r>
              <a:rPr lang="en-GB" sz="3200" dirty="0" smtClean="0">
                <a:solidFill>
                  <a:srgbClr val="FFC000"/>
                </a:solidFill>
              </a:rPr>
              <a:t> </a:t>
            </a:r>
            <a:r>
              <a:rPr lang="en-GB" sz="3200" dirty="0" smtClean="0">
                <a:solidFill>
                  <a:srgbClr val="FFC000"/>
                </a:solidFill>
              </a:rPr>
              <a:t>validated. 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7667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Head Teacher\Pictures\school pics\Child initiated\Child initiated\treasure hunt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428317" cy="557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7667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0466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Learning and having fun at school and after school. </a:t>
            </a:r>
          </a:p>
          <a:p>
            <a:endParaRPr lang="en-GB" sz="4800" dirty="0" smtClean="0"/>
          </a:p>
          <a:p>
            <a:r>
              <a:rPr lang="en-GB" sz="4800" dirty="0" smtClean="0"/>
              <a:t>Children, </a:t>
            </a:r>
            <a:r>
              <a:rPr lang="en-GB" sz="4800" dirty="0" smtClean="0"/>
              <a:t>staff </a:t>
            </a:r>
            <a:r>
              <a:rPr lang="en-GB" sz="4800" dirty="0" smtClean="0"/>
              <a:t>and parents learning </a:t>
            </a:r>
            <a:r>
              <a:rPr lang="en-GB" sz="4800" dirty="0" smtClean="0"/>
              <a:t>together. </a:t>
            </a:r>
            <a:endParaRPr lang="en-GB" sz="4800" dirty="0" smtClean="0"/>
          </a:p>
          <a:p>
            <a:endParaRPr lang="en-GB" sz="4800" dirty="0" smtClean="0"/>
          </a:p>
          <a:p>
            <a:r>
              <a:rPr lang="en-GB" sz="4800" dirty="0" smtClean="0"/>
              <a:t>And then of course it’s ...........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ber &amp; Harr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1842" y="220933"/>
            <a:ext cx="2982158" cy="4064361"/>
          </a:xfrm>
          <a:prstGeom prst="rect">
            <a:avLst/>
          </a:prstGeom>
        </p:spPr>
      </p:pic>
      <p:pic>
        <p:nvPicPr>
          <p:cNvPr id="8" name="Picture 7" descr="graduation 2012 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4328020" cy="2880320"/>
          </a:xfrm>
          <a:prstGeom prst="rect">
            <a:avLst/>
          </a:prstGeom>
        </p:spPr>
      </p:pic>
      <p:pic>
        <p:nvPicPr>
          <p:cNvPr id="9" name="Picture 8" descr="Autumn 2012 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60648"/>
            <a:ext cx="4436220" cy="2952328"/>
          </a:xfrm>
          <a:prstGeom prst="rect">
            <a:avLst/>
          </a:prstGeom>
        </p:spPr>
      </p:pic>
      <p:pic>
        <p:nvPicPr>
          <p:cNvPr id="12" name="Picture 11" descr="Autumn 2012 1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527958"/>
            <a:ext cx="2881666" cy="433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548680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</a:rPr>
              <a:t>Children’s University is a significant organisation and continues to grow meaning that many </a:t>
            </a:r>
            <a:r>
              <a:rPr lang="en-GB" sz="3600" dirty="0" err="1" smtClean="0">
                <a:solidFill>
                  <a:srgbClr val="FFC000"/>
                </a:solidFill>
              </a:rPr>
              <a:t>many</a:t>
            </a:r>
            <a:r>
              <a:rPr lang="en-GB" sz="3600" dirty="0" smtClean="0">
                <a:solidFill>
                  <a:srgbClr val="FFC000"/>
                </a:solidFill>
              </a:rPr>
              <a:t> more young people have even more opportunities to engage. </a:t>
            </a:r>
          </a:p>
          <a:p>
            <a:endParaRPr lang="en-GB" sz="3600" dirty="0" smtClean="0">
              <a:solidFill>
                <a:srgbClr val="FFC000"/>
              </a:solidFill>
            </a:endParaRPr>
          </a:p>
          <a:p>
            <a:r>
              <a:rPr lang="en-GB" sz="3600" dirty="0" smtClean="0">
                <a:solidFill>
                  <a:srgbClr val="FFC000"/>
                </a:solidFill>
              </a:rPr>
              <a:t>We hope that many of our graduates go on to become the next generation of Volunteers for Children’s University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548680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C000"/>
                </a:solidFill>
              </a:rPr>
              <a:t>Without the volunteers and organisers who are involved with Children’s University our children would not be getting all of these amazing opportunities. </a:t>
            </a:r>
            <a:endParaRPr lang="en-GB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548680"/>
            <a:ext cx="79208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600" dirty="0" smtClean="0">
              <a:latin typeface="Segoe Print" pitchFamily="2" charset="0"/>
              <a:cs typeface="Arial" pitchFamily="34" charset="0"/>
            </a:endParaRPr>
          </a:p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treasure hunt 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6780246" cy="508518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427984" y="260648"/>
            <a:ext cx="4536504" cy="1872208"/>
          </a:xfrm>
          <a:prstGeom prst="wedgeRoundRectCallout">
            <a:avLst>
              <a:gd name="adj1" fmla="val -47322"/>
              <a:gd name="adj2" fmla="val 127289"/>
              <a:gd name="adj3" fmla="val 16667"/>
            </a:avLst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We would like to say a great BIG HEARTY THANKYOU to you all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692696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Why did </a:t>
            </a:r>
            <a:r>
              <a:rPr lang="en-GB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GB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get involved with Children’s University?</a:t>
            </a:r>
            <a:endParaRPr lang="en-GB" sz="4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</a:rPr>
              <a:t>Making a difference and being part of the legacy. 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314096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C000"/>
                </a:solidFill>
                <a:latin typeface="Segoe Print" pitchFamily="2" charset="0"/>
              </a:rPr>
              <a:t>Why </a:t>
            </a:r>
            <a:r>
              <a:rPr lang="en-GB" sz="3600" dirty="0" smtClean="0">
                <a:solidFill>
                  <a:srgbClr val="FFC000"/>
                </a:solidFill>
                <a:latin typeface="Segoe Print" pitchFamily="2" charset="0"/>
              </a:rPr>
              <a:t>don't you just switch off your television set </a:t>
            </a:r>
            <a:r>
              <a:rPr lang="en-GB" sz="3600" dirty="0">
                <a:solidFill>
                  <a:srgbClr val="FFC000"/>
                </a:solidFill>
                <a:latin typeface="Segoe Print" pitchFamily="2" charset="0"/>
              </a:rPr>
              <a:t>and </a:t>
            </a:r>
            <a:r>
              <a:rPr lang="en-GB" sz="3600" dirty="0" smtClean="0">
                <a:solidFill>
                  <a:srgbClr val="FFC000"/>
                </a:solidFill>
                <a:latin typeface="Segoe Print" pitchFamily="2" charset="0"/>
              </a:rPr>
              <a:t>go </a:t>
            </a:r>
            <a:r>
              <a:rPr lang="en-GB" sz="3600" dirty="0">
                <a:solidFill>
                  <a:srgbClr val="FFC000"/>
                </a:solidFill>
                <a:latin typeface="Segoe Print" pitchFamily="2" charset="0"/>
              </a:rPr>
              <a:t>and </a:t>
            </a:r>
            <a:r>
              <a:rPr lang="en-GB" sz="3600" dirty="0" smtClean="0">
                <a:solidFill>
                  <a:srgbClr val="FFC000"/>
                </a:solidFill>
                <a:latin typeface="Segoe Print" pitchFamily="2" charset="0"/>
              </a:rPr>
              <a:t>do something less boring instead</a:t>
            </a:r>
            <a:r>
              <a:rPr lang="en-GB" sz="3600" dirty="0">
                <a:solidFill>
                  <a:srgbClr val="FFC000"/>
                </a:solidFill>
                <a:latin typeface="Segoe Print" pitchFamily="2" charset="0"/>
              </a:rPr>
              <a:t>?</a:t>
            </a:r>
          </a:p>
        </p:txBody>
      </p:sp>
      <p:pic>
        <p:nvPicPr>
          <p:cNvPr id="8196" name="Picture 4" descr="http://www.screenonline.org.uk/files/110727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816424" cy="284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Fun &amp; enjoyment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Increase engagement and participation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Offer opportunities beyond the curriculum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Enrichment of the curriculum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Work towards a specific goal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Raising aspirations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Gain confidence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Raise achievement</a:t>
            </a:r>
            <a:endParaRPr lang="en-GB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What did we do</a:t>
            </a:r>
            <a:r>
              <a:rPr lang="en-GB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GB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Asked the children which activities they would like us to offer</a:t>
            </a:r>
          </a:p>
          <a:p>
            <a:endParaRPr lang="en-GB" sz="2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 skills of staff and plan how we could deliver.</a:t>
            </a:r>
          </a:p>
          <a:p>
            <a:endParaRPr lang="en-GB" sz="2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Chair of Governors trained to validate clubs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Validated all activities</a:t>
            </a:r>
          </a:p>
          <a:p>
            <a:endParaRPr lang="en-GB" sz="2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Changed the timing of the school day to allow for more learning beyond the school day.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5" y="188640"/>
          <a:ext cx="8352927" cy="6408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3033"/>
                <a:gridCol w="1012294"/>
                <a:gridCol w="2836843"/>
                <a:gridCol w="2780757"/>
              </a:tblGrid>
              <a:tr h="36114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C000"/>
                          </a:solidFill>
                        </a:rPr>
                        <a:t>Club </a:t>
                      </a:r>
                      <a:endParaRPr lang="en-GB" sz="11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C000"/>
                          </a:solidFill>
                        </a:rPr>
                        <a:t>Year Group</a:t>
                      </a:r>
                      <a:endParaRPr lang="en-GB" sz="11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C000"/>
                          </a:solidFill>
                        </a:rPr>
                        <a:t>Trip</a:t>
                      </a:r>
                      <a:endParaRPr lang="en-GB" sz="11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C000"/>
                          </a:solidFill>
                        </a:rPr>
                        <a:t>Family</a:t>
                      </a:r>
                      <a:r>
                        <a:rPr lang="en-GB" sz="1100" b="1" baseline="0" dirty="0" smtClean="0">
                          <a:solidFill>
                            <a:srgbClr val="FFC000"/>
                          </a:solidFill>
                        </a:rPr>
                        <a:t> Learning</a:t>
                      </a:r>
                      <a:endParaRPr lang="en-GB" sz="11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Show School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N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Theatre, Farm,</a:t>
                      </a: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 Reservoir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17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FAMILY</a:t>
                      </a: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 LEARNING EXPERIENCES OFFERED TO ALL CHILDREN ACROSS THE SCHOOL –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Family Maths,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Family Literacy,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Stoke Speaks Out, 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Family Technology,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Robotics,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Puppet Workshop,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First Aid,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Flare for Fashion,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Caribbean Cook &amp; Eat,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African Crafts,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Bugs &amp; Butterflies,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Let’s Be Creative,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Spanish with Dora,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Music Fun &amp; Games.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Wii Club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Booster Club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R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Theatre, Blue Planet, Reservoir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Cheerleading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Origami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Blue Planet, MISP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Culture Club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Take</a:t>
                      </a: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 the Stage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Theatre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French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Chess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Etruria Industrial</a:t>
                      </a: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 Museum, Community Cohesion x 4 (Newstead &amp; Stoke Minster), BT Paralympic World Cup, Olympic Torch Relay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Football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Cross Country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Theatre, Lego land, Manchester Museum of Science &amp; Industry, Dance 12, Vue</a:t>
                      </a: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 Cinema, BT Paralympic World Cup, Olympic Torch Relay.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Table Tennis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Time4Sport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Theatre, Jodrell</a:t>
                      </a: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 Bank, Chester, Gladstone Pottery Museum, Etruria Industrial Museum, Thistley Hough Science Transition, BT Paralympic World Cup, Olympic Torch Relay, (Visitors include Andrew Billington Photography &amp; Phillip Hardaker Ceramic  Artist)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108167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Film Club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Netball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Theatre, Crucial Crew, Spode, Stanley Head [High Ropes,</a:t>
                      </a:r>
                      <a:r>
                        <a:rPr lang="en-GB" sz="1100" baseline="0" dirty="0" smtClean="0">
                          <a:solidFill>
                            <a:srgbClr val="FFC000"/>
                          </a:solidFill>
                        </a:rPr>
                        <a:t> Challenge Wall, Archery, Mountain Biking, Expedition, Bouldering, Canoeing, Raft Building, Orienteering, Nightline], Vue Cinema, Brampton, BT Paralympic World Cup, Olympic Torch Relay.</a:t>
                      </a:r>
                      <a:endParaRPr lang="en-GB" sz="1100" dirty="0" smtClean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ctr"/>
                </a:tc>
              </a:tr>
              <a:tr h="2786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MyMaths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2278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Creativity Club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76672"/>
            <a:ext cx="77768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IMPACT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Fantastic relationships between staff and children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Quality learning experiences beyond the classroom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Significant increased participation in activities beyond school hours.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Commitment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Love of learning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Increased confidence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Improved achievement as these values and qualities embed in all aspects of a child’s life.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 belief in themselves that they can succeed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76672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</a:rPr>
              <a:t>School attainment: Combined L4+ in English &amp; Maths. </a:t>
            </a:r>
          </a:p>
          <a:p>
            <a:pPr marL="1657350" lvl="2" indent="-742950"/>
            <a:endParaRPr lang="en-GB" sz="3600" dirty="0" smtClean="0">
              <a:solidFill>
                <a:srgbClr val="FFC000"/>
              </a:solidFill>
            </a:endParaRPr>
          </a:p>
          <a:p>
            <a:pPr marL="1657350" lvl="2" indent="-742950"/>
            <a:endParaRPr lang="en-GB" sz="3600" dirty="0" smtClean="0">
              <a:solidFill>
                <a:srgbClr val="FFC000"/>
              </a:solidFill>
            </a:endParaRPr>
          </a:p>
          <a:p>
            <a:pPr marL="1657350" lvl="2" indent="-742950">
              <a:buAutoNum type="arabicPlain" startAt="2009"/>
            </a:pPr>
            <a:r>
              <a:rPr lang="en-GB" sz="3600" dirty="0" smtClean="0">
                <a:solidFill>
                  <a:srgbClr val="FFC000"/>
                </a:solidFill>
              </a:rPr>
              <a:t>        23%</a:t>
            </a:r>
          </a:p>
          <a:p>
            <a:pPr marL="1657350" lvl="2" indent="-742950">
              <a:buAutoNum type="arabicPlain" startAt="2009"/>
            </a:pPr>
            <a:r>
              <a:rPr lang="en-GB" sz="3600" dirty="0" smtClean="0">
                <a:solidFill>
                  <a:srgbClr val="FFC000"/>
                </a:solidFill>
              </a:rPr>
              <a:t>        50% </a:t>
            </a:r>
          </a:p>
          <a:p>
            <a:pPr marL="1657350" lvl="2" indent="-742950">
              <a:buAutoNum type="arabicPlain" startAt="2009"/>
            </a:pPr>
            <a:r>
              <a:rPr lang="en-GB" sz="3600" dirty="0" smtClean="0">
                <a:solidFill>
                  <a:srgbClr val="FFC000"/>
                </a:solidFill>
              </a:rPr>
              <a:t>        52%</a:t>
            </a:r>
          </a:p>
          <a:p>
            <a:pPr marL="1657350" lvl="2" indent="-742950">
              <a:buAutoNum type="arabicPlain" startAt="2009"/>
            </a:pPr>
            <a:r>
              <a:rPr lang="en-GB" sz="3600" dirty="0" smtClean="0">
                <a:solidFill>
                  <a:srgbClr val="FFC000"/>
                </a:solidFill>
              </a:rPr>
              <a:t>        80%</a:t>
            </a:r>
          </a:p>
          <a:p>
            <a:pPr marL="742950" indent="-742950">
              <a:buAutoNum type="arabicPlain" startAt="2009"/>
            </a:pP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76672"/>
            <a:ext cx="777686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power of the Children’s University has given us the confidence to take the next steps for the children at </a:t>
            </a:r>
            <a:r>
              <a:rPr lang="en-GB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Harpfield</a:t>
            </a:r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en-GB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We are now moving towards a child negotiated curriculum.</a:t>
            </a:r>
          </a:p>
          <a:p>
            <a:endParaRPr lang="en-GB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a nutshell: ‘The Children Decide’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386</TotalTime>
  <Words>655</Words>
  <Application>Microsoft Office PowerPoint</Application>
  <PresentationFormat>On-screen Show (4:3)</PresentationFormat>
  <Paragraphs>136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auser</dc:creator>
  <cp:lastModifiedBy>Head Teacher</cp:lastModifiedBy>
  <cp:revision>43</cp:revision>
  <dcterms:created xsi:type="dcterms:W3CDTF">2012-09-13T19:32:37Z</dcterms:created>
  <dcterms:modified xsi:type="dcterms:W3CDTF">2012-12-08T09:36:50Z</dcterms:modified>
</cp:coreProperties>
</file>