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D176-82C1-4C5B-A8CB-AED500F3327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BD96-A0B6-421A-8BE3-7DD808E2A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67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D176-82C1-4C5B-A8CB-AED500F3327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BD96-A0B6-421A-8BE3-7DD808E2A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61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D176-82C1-4C5B-A8CB-AED500F3327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BD96-A0B6-421A-8BE3-7DD808E2A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6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D176-82C1-4C5B-A8CB-AED500F3327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BD96-A0B6-421A-8BE3-7DD808E2A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9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D176-82C1-4C5B-A8CB-AED500F3327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BD96-A0B6-421A-8BE3-7DD808E2A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08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D176-82C1-4C5B-A8CB-AED500F3327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BD96-A0B6-421A-8BE3-7DD808E2A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3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D176-82C1-4C5B-A8CB-AED500F3327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BD96-A0B6-421A-8BE3-7DD808E2A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35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D176-82C1-4C5B-A8CB-AED500F3327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BD96-A0B6-421A-8BE3-7DD808E2A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87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D176-82C1-4C5B-A8CB-AED500F3327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BD96-A0B6-421A-8BE3-7DD808E2A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96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D176-82C1-4C5B-A8CB-AED500F3327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BD96-A0B6-421A-8BE3-7DD808E2A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48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D176-82C1-4C5B-A8CB-AED500F3327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BD96-A0B6-421A-8BE3-7DD808E2A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9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CD176-82C1-4C5B-A8CB-AED500F3327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DBD96-A0B6-421A-8BE3-7DD808E2A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0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285293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</a:rPr>
              <a:t>Thank you </a:t>
            </a:r>
            <a:r>
              <a:rPr lang="en-GB" sz="6000" b="1" dirty="0" smtClean="0">
                <a:solidFill>
                  <a:schemeClr val="bg1"/>
                </a:solidFill>
              </a:rPr>
              <a:t>…!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518" y="-26020"/>
            <a:ext cx="10326030" cy="68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026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0" y="6131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Innovation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616" y="3859050"/>
            <a:ext cx="8301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•  </a:t>
            </a:r>
            <a:r>
              <a:rPr lang="en-GB" sz="3200" b="1" dirty="0" smtClean="0">
                <a:solidFill>
                  <a:schemeClr val="bg1"/>
                </a:solidFill>
              </a:rPr>
              <a:t>the </a:t>
            </a:r>
            <a:r>
              <a:rPr lang="en-GB" sz="3200" b="1" dirty="0">
                <a:solidFill>
                  <a:schemeClr val="bg1"/>
                </a:solidFill>
              </a:rPr>
              <a:t>learning agenda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432501"/>
            <a:ext cx="7869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•  </a:t>
            </a:r>
            <a:r>
              <a:rPr lang="en-GB" sz="3200" b="1" dirty="0" smtClean="0">
                <a:solidFill>
                  <a:schemeClr val="bg1"/>
                </a:solidFill>
              </a:rPr>
              <a:t>the </a:t>
            </a:r>
            <a:r>
              <a:rPr lang="en-GB" sz="3200" b="1" dirty="0">
                <a:solidFill>
                  <a:schemeClr val="bg1"/>
                </a:solidFill>
              </a:rPr>
              <a:t>‘how’ and ‘who’ agendas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2936557"/>
            <a:ext cx="900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</a:rPr>
              <a:t>the management and leadership agenda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5157192"/>
            <a:ext cx="8980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•  </a:t>
            </a:r>
            <a:r>
              <a:rPr lang="en-GB" sz="3200" b="1" dirty="0" smtClean="0">
                <a:solidFill>
                  <a:schemeClr val="bg1"/>
                </a:solidFill>
              </a:rPr>
              <a:t>the </a:t>
            </a:r>
            <a:r>
              <a:rPr lang="en-GB" sz="3200" b="1" dirty="0">
                <a:solidFill>
                  <a:schemeClr val="bg1"/>
                </a:solidFill>
              </a:rPr>
              <a:t>charity agenda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4304709"/>
            <a:ext cx="4659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</a:rPr>
              <a:t>rewarding innovation?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5672861"/>
            <a:ext cx="5472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</a:rPr>
              <a:t>hearts AND minds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0688"/>
            <a:ext cx="172800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421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026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0" y="6131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Change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608" y="1844824"/>
            <a:ext cx="7869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Pronunciation</a:t>
            </a:r>
            <a:r>
              <a:rPr lang="en-GB" sz="3200" b="1" dirty="0">
                <a:solidFill>
                  <a:schemeClr val="bg1"/>
                </a:solidFill>
              </a:rPr>
              <a:t>: /</a:t>
            </a:r>
            <a:r>
              <a:rPr lang="en-GB" sz="3200" b="1" dirty="0" err="1" smtClean="0">
                <a:solidFill>
                  <a:schemeClr val="bg1"/>
                </a:solidFill>
              </a:rPr>
              <a:t>tʃeɪn</a:t>
            </a:r>
            <a:r>
              <a:rPr lang="en-GB" sz="3200" b="1" dirty="0" smtClean="0">
                <a:solidFill>
                  <a:schemeClr val="bg1"/>
                </a:solidFill>
              </a:rPr>
              <a:t>(d)ʒ/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564904"/>
            <a:ext cx="9001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</a:rPr>
              <a:t>verb </a:t>
            </a:r>
          </a:p>
          <a:p>
            <a:r>
              <a:rPr lang="en-GB" sz="2600" b="1" dirty="0" smtClean="0">
                <a:solidFill>
                  <a:schemeClr val="bg1"/>
                </a:solidFill>
              </a:rPr>
              <a:t>•  make </a:t>
            </a:r>
            <a:r>
              <a:rPr lang="en-GB" sz="2600" b="1" dirty="0">
                <a:solidFill>
                  <a:schemeClr val="bg1"/>
                </a:solidFill>
              </a:rPr>
              <a:t>or become </a:t>
            </a:r>
            <a:r>
              <a:rPr lang="en-GB" sz="2600" b="1" dirty="0" smtClean="0">
                <a:solidFill>
                  <a:schemeClr val="bg1"/>
                </a:solidFill>
              </a:rPr>
              <a:t>different </a:t>
            </a:r>
            <a:endParaRPr lang="en-GB" sz="2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040" y="3504490"/>
            <a:ext cx="87484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</a:rPr>
              <a:t>noun </a:t>
            </a:r>
          </a:p>
          <a:p>
            <a:r>
              <a:rPr lang="en-GB" sz="2600" b="1" dirty="0" smtClean="0">
                <a:solidFill>
                  <a:schemeClr val="bg1"/>
                </a:solidFill>
              </a:rPr>
              <a:t>•  an </a:t>
            </a:r>
            <a:r>
              <a:rPr lang="en-GB" sz="2600" b="1" dirty="0">
                <a:solidFill>
                  <a:schemeClr val="bg1"/>
                </a:solidFill>
              </a:rPr>
              <a:t>act or process through which something </a:t>
            </a:r>
            <a:r>
              <a:rPr lang="en-GB" sz="2600" b="1" dirty="0" smtClean="0">
                <a:solidFill>
                  <a:schemeClr val="bg1"/>
                </a:solidFill>
              </a:rPr>
              <a:t>becomes</a:t>
            </a:r>
          </a:p>
          <a:p>
            <a:r>
              <a:rPr lang="en-GB" sz="2600" b="1" dirty="0">
                <a:solidFill>
                  <a:schemeClr val="bg1"/>
                </a:solidFill>
              </a:rPr>
              <a:t> </a:t>
            </a:r>
            <a:r>
              <a:rPr lang="en-GB" sz="2600" b="1" dirty="0" smtClean="0">
                <a:solidFill>
                  <a:schemeClr val="bg1"/>
                </a:solidFill>
              </a:rPr>
              <a:t>   different</a:t>
            </a:r>
            <a:endParaRPr lang="en-GB" sz="26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25144"/>
            <a:ext cx="2598344" cy="17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08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026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30607" y="2579420"/>
            <a:ext cx="8518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i="1" dirty="0">
                <a:solidFill>
                  <a:schemeClr val="bg1"/>
                </a:solidFill>
              </a:rPr>
              <a:t>“The illiterate of the 21st century will not </a:t>
            </a:r>
            <a:r>
              <a:rPr lang="en-GB" sz="3200" b="1" i="1" dirty="0" smtClean="0">
                <a:solidFill>
                  <a:schemeClr val="bg1"/>
                </a:solidFill>
              </a:rPr>
              <a:t>be those </a:t>
            </a:r>
            <a:r>
              <a:rPr lang="en-GB" sz="3200" b="1" i="1" dirty="0">
                <a:solidFill>
                  <a:schemeClr val="bg1"/>
                </a:solidFill>
              </a:rPr>
              <a:t>who cannot read and write, but those </a:t>
            </a:r>
            <a:r>
              <a:rPr lang="en-GB" sz="3200" b="1" i="1" dirty="0" smtClean="0">
                <a:solidFill>
                  <a:schemeClr val="bg1"/>
                </a:solidFill>
              </a:rPr>
              <a:t>who cannot </a:t>
            </a:r>
            <a:r>
              <a:rPr lang="en-GB" sz="3200" b="1" i="1" dirty="0">
                <a:solidFill>
                  <a:schemeClr val="bg1"/>
                </a:solidFill>
              </a:rPr>
              <a:t>learn, unlearn and relearn.”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252413" y="4141788"/>
            <a:ext cx="900112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600" b="1" dirty="0">
                <a:solidFill>
                  <a:schemeClr val="bg1"/>
                </a:solidFill>
                <a:latin typeface="+mj-lt"/>
              </a:rPr>
              <a:t>Alvin Toffler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36512" y="-27384"/>
            <a:ext cx="9001000" cy="6768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S:\Images - national CU\1. Phil\Recent images 2011 and 2012\Rebecca and painting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27384"/>
            <a:ext cx="5205489" cy="694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9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-27384"/>
            <a:ext cx="9180512" cy="68853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-36512" y="4941888"/>
            <a:ext cx="9180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800" b="1" dirty="0">
                <a:solidFill>
                  <a:schemeClr val="bg1"/>
                </a:solidFill>
                <a:latin typeface="+mj-lt"/>
              </a:rPr>
              <a:t>www.childrensuniversity.co.uk</a:t>
            </a:r>
          </a:p>
        </p:txBody>
      </p:sp>
    </p:spTree>
    <p:extLst>
      <p:ext uri="{BB962C8B-B14F-4D97-AF65-F5344CB8AC3E}">
        <p14:creationId xmlns:p14="http://schemas.microsoft.com/office/powerpoint/2010/main" val="388188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2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</a:rPr>
              <a:t>Children’s University …</a:t>
            </a:r>
            <a:endParaRPr lang="en-GB" sz="6000" dirty="0">
              <a:solidFill>
                <a:schemeClr val="bg1"/>
              </a:solidFill>
            </a:endParaRPr>
          </a:p>
          <a:p>
            <a:endParaRPr lang="en-GB" sz="1050" dirty="0">
              <a:solidFill>
                <a:schemeClr val="bg1"/>
              </a:solidFill>
            </a:endParaRPr>
          </a:p>
          <a:p>
            <a:pPr algn="ctr"/>
            <a:r>
              <a:rPr lang="en-GB" sz="4000" b="1" dirty="0">
                <a:solidFill>
                  <a:schemeClr val="bg1"/>
                </a:solidFill>
              </a:rPr>
              <a:t>2014 to 2017 (and beyond</a:t>
            </a:r>
            <a:r>
              <a:rPr lang="en-GB" sz="4000" b="1" dirty="0" smtClean="0">
                <a:solidFill>
                  <a:schemeClr val="bg1"/>
                </a:solidFill>
              </a:rPr>
              <a:t>)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0768" y="386104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•  sustainability 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0768" y="256490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•  growth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0768" y="321297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•  quality 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458112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•  innovation 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522920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•  change 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8" y="3933248"/>
            <a:ext cx="2592000" cy="17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464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Growth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149080"/>
            <a:ext cx="8301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•  </a:t>
            </a:r>
            <a:r>
              <a:rPr lang="en-GB" sz="3200" b="1" dirty="0" smtClean="0">
                <a:solidFill>
                  <a:schemeClr val="bg1"/>
                </a:solidFill>
              </a:rPr>
              <a:t>(</a:t>
            </a:r>
            <a:r>
              <a:rPr lang="en-GB" sz="3200" b="1" dirty="0">
                <a:solidFill>
                  <a:schemeClr val="bg1"/>
                </a:solidFill>
              </a:rPr>
              <a:t>inter)national Children’s Universities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564904"/>
            <a:ext cx="7869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•  </a:t>
            </a:r>
            <a:r>
              <a:rPr lang="en-GB" sz="3200" b="1" dirty="0" smtClean="0">
                <a:solidFill>
                  <a:schemeClr val="bg1"/>
                </a:solidFill>
              </a:rPr>
              <a:t>children</a:t>
            </a:r>
            <a:r>
              <a:rPr lang="en-GB" sz="3200" b="1" dirty="0">
                <a:solidFill>
                  <a:schemeClr val="bg1"/>
                </a:solidFill>
              </a:rPr>
              <a:t>, hours and schools (internal)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3356992"/>
            <a:ext cx="808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•  </a:t>
            </a:r>
            <a:r>
              <a:rPr lang="en-GB" sz="3200" b="1" dirty="0" smtClean="0">
                <a:solidFill>
                  <a:schemeClr val="bg1"/>
                </a:solidFill>
              </a:rPr>
              <a:t>local </a:t>
            </a:r>
            <a:r>
              <a:rPr lang="en-GB" sz="3200" b="1" dirty="0">
                <a:solidFill>
                  <a:schemeClr val="bg1"/>
                </a:solidFill>
              </a:rPr>
              <a:t>Children’s Universities and campuses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6488" y="501317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•  </a:t>
            </a:r>
            <a:r>
              <a:rPr lang="en-GB" sz="3200" b="1" dirty="0" smtClean="0">
                <a:solidFill>
                  <a:schemeClr val="bg1"/>
                </a:solidFill>
              </a:rPr>
              <a:t>the </a:t>
            </a:r>
            <a:r>
              <a:rPr lang="en-GB" sz="3200" b="1" dirty="0">
                <a:solidFill>
                  <a:schemeClr val="bg1"/>
                </a:solidFill>
              </a:rPr>
              <a:t>learning agenda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6" y="332848"/>
            <a:ext cx="2592000" cy="17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683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026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Quality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581128"/>
            <a:ext cx="8301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•  </a:t>
            </a:r>
            <a:r>
              <a:rPr lang="en-GB" sz="3200" b="1" dirty="0" smtClean="0">
                <a:solidFill>
                  <a:schemeClr val="bg1"/>
                </a:solidFill>
              </a:rPr>
              <a:t>for </a:t>
            </a:r>
            <a:r>
              <a:rPr lang="en-GB" sz="3200" b="1" dirty="0">
                <a:solidFill>
                  <a:schemeClr val="bg1"/>
                </a:solidFill>
              </a:rPr>
              <a:t>the learning 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2852936"/>
            <a:ext cx="7869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•  </a:t>
            </a:r>
            <a:r>
              <a:rPr lang="en-GB" sz="3200" b="1" dirty="0" smtClean="0">
                <a:solidFill>
                  <a:schemeClr val="bg1"/>
                </a:solidFill>
              </a:rPr>
              <a:t>for </a:t>
            </a:r>
            <a:r>
              <a:rPr lang="en-GB" sz="3200" b="1" dirty="0">
                <a:solidFill>
                  <a:schemeClr val="bg1"/>
                </a:solidFill>
              </a:rPr>
              <a:t>the children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717032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•  </a:t>
            </a:r>
            <a:r>
              <a:rPr lang="en-GB" sz="3200" b="1" dirty="0" smtClean="0">
                <a:solidFill>
                  <a:schemeClr val="bg1"/>
                </a:solidFill>
              </a:rPr>
              <a:t>for </a:t>
            </a:r>
            <a:r>
              <a:rPr lang="en-GB" sz="3200" b="1" dirty="0">
                <a:solidFill>
                  <a:schemeClr val="bg1"/>
                </a:solidFill>
              </a:rPr>
              <a:t>the membership (local and (inter)national)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2848"/>
            <a:ext cx="2592000" cy="17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308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026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3528" y="1988840"/>
            <a:ext cx="8980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•  </a:t>
            </a:r>
            <a:r>
              <a:rPr lang="en-GB" sz="3200" b="1" dirty="0" smtClean="0">
                <a:solidFill>
                  <a:schemeClr val="bg1"/>
                </a:solidFill>
              </a:rPr>
              <a:t>collective </a:t>
            </a:r>
            <a:r>
              <a:rPr lang="en-GB" sz="3200" b="1" dirty="0">
                <a:solidFill>
                  <a:schemeClr val="bg1"/>
                </a:solidFill>
              </a:rPr>
              <a:t>and individual accountability through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4664" y="2780928"/>
            <a:ext cx="83018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i="1" dirty="0" smtClean="0">
                <a:solidFill>
                  <a:schemeClr val="bg1"/>
                </a:solidFill>
              </a:rPr>
              <a:t>Planning </a:t>
            </a:r>
            <a:r>
              <a:rPr lang="en-GB" sz="2600" b="1" i="1" dirty="0">
                <a:solidFill>
                  <a:schemeClr val="bg1"/>
                </a:solidFill>
              </a:rPr>
              <a:t>… for Learning</a:t>
            </a:r>
          </a:p>
          <a:p>
            <a:r>
              <a:rPr lang="en-GB" sz="2600" b="1" i="1" dirty="0">
                <a:solidFill>
                  <a:schemeClr val="bg1"/>
                </a:solidFill>
              </a:rPr>
              <a:t>                     </a:t>
            </a:r>
            <a:r>
              <a:rPr lang="en-GB" sz="2600" b="1" i="1" dirty="0" smtClean="0">
                <a:solidFill>
                  <a:schemeClr val="bg1"/>
                </a:solidFill>
              </a:rPr>
              <a:t>for </a:t>
            </a:r>
            <a:r>
              <a:rPr lang="en-GB" sz="2600" b="1" i="1" dirty="0">
                <a:solidFill>
                  <a:schemeClr val="bg1"/>
                </a:solidFill>
              </a:rPr>
              <a:t>Volunteering</a:t>
            </a:r>
          </a:p>
          <a:p>
            <a:r>
              <a:rPr lang="en-GB" sz="2600" b="1" i="1" dirty="0">
                <a:solidFill>
                  <a:schemeClr val="bg1"/>
                </a:solidFill>
              </a:rPr>
              <a:t>                     </a:t>
            </a:r>
            <a:r>
              <a:rPr lang="en-GB" sz="2600" b="1" i="1" dirty="0" smtClean="0">
                <a:solidFill>
                  <a:schemeClr val="bg1"/>
                </a:solidFill>
              </a:rPr>
              <a:t>for </a:t>
            </a:r>
            <a:r>
              <a:rPr lang="en-GB" sz="2600" b="1" i="1" dirty="0">
                <a:solidFill>
                  <a:schemeClr val="bg1"/>
                </a:solidFill>
              </a:rPr>
              <a:t>Excellence (</a:t>
            </a:r>
            <a:r>
              <a:rPr lang="en-GB" sz="2600" b="1" i="1" dirty="0" err="1">
                <a:solidFill>
                  <a:schemeClr val="bg1"/>
                </a:solidFill>
              </a:rPr>
              <a:t>QiSS</a:t>
            </a:r>
            <a:r>
              <a:rPr lang="en-GB" sz="2600" b="1" i="1" dirty="0">
                <a:solidFill>
                  <a:schemeClr val="bg1"/>
                </a:solidFill>
              </a:rPr>
              <a:t>)</a:t>
            </a:r>
          </a:p>
          <a:p>
            <a:r>
              <a:rPr lang="en-GB" sz="2600" b="1" i="1" dirty="0">
                <a:solidFill>
                  <a:schemeClr val="bg1"/>
                </a:solidFill>
              </a:rPr>
              <a:t>                     </a:t>
            </a:r>
            <a:r>
              <a:rPr lang="en-GB" sz="2600" b="1" i="1" dirty="0" smtClean="0">
                <a:solidFill>
                  <a:schemeClr val="bg1"/>
                </a:solidFill>
              </a:rPr>
              <a:t>for </a:t>
            </a:r>
            <a:r>
              <a:rPr lang="en-GB" sz="2600" b="1" i="1" dirty="0">
                <a:solidFill>
                  <a:schemeClr val="bg1"/>
                </a:solidFill>
              </a:rPr>
              <a:t>(</a:t>
            </a:r>
            <a:r>
              <a:rPr lang="en-GB" sz="2600" b="1" i="1" dirty="0" smtClean="0">
                <a:solidFill>
                  <a:schemeClr val="bg1"/>
                </a:solidFill>
              </a:rPr>
              <a:t>Self)Evaluation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4512022"/>
            <a:ext cx="8301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</a:rPr>
              <a:t>a</a:t>
            </a:r>
            <a:r>
              <a:rPr lang="en-GB" sz="2600" b="1" dirty="0" smtClean="0">
                <a:solidFill>
                  <a:schemeClr val="bg1"/>
                </a:solidFill>
              </a:rPr>
              <a:t>s </a:t>
            </a:r>
            <a:r>
              <a:rPr lang="en-GB" sz="2600" b="1" dirty="0">
                <a:solidFill>
                  <a:schemeClr val="bg1"/>
                </a:solidFill>
              </a:rPr>
              <a:t>well as branding and other membership guidelines</a:t>
            </a:r>
          </a:p>
        </p:txBody>
      </p:sp>
    </p:spTree>
    <p:extLst>
      <p:ext uri="{BB962C8B-B14F-4D97-AF65-F5344CB8AC3E}">
        <p14:creationId xmlns:p14="http://schemas.microsoft.com/office/powerpoint/2010/main" val="232160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026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0" y="6131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Sustainability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789040"/>
            <a:ext cx="8301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•  </a:t>
            </a:r>
            <a:r>
              <a:rPr lang="en-GB" sz="3200" b="1" dirty="0" smtClean="0">
                <a:solidFill>
                  <a:schemeClr val="bg1"/>
                </a:solidFill>
              </a:rPr>
              <a:t>win-</a:t>
            </a:r>
            <a:r>
              <a:rPr lang="en-GB" sz="3200" b="1" dirty="0" err="1" smtClean="0">
                <a:solidFill>
                  <a:schemeClr val="bg1"/>
                </a:solidFill>
              </a:rPr>
              <a:t>winships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b="1" dirty="0">
                <a:solidFill>
                  <a:schemeClr val="bg1"/>
                </a:solidFill>
              </a:rPr>
              <a:t>and realising the potential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2492896"/>
            <a:ext cx="7869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•  </a:t>
            </a:r>
            <a:r>
              <a:rPr lang="en-GB" sz="3200" b="1" dirty="0" smtClean="0">
                <a:solidFill>
                  <a:schemeClr val="bg1"/>
                </a:solidFill>
              </a:rPr>
              <a:t>what </a:t>
            </a:r>
            <a:r>
              <a:rPr lang="en-GB" sz="3200" b="1" dirty="0">
                <a:solidFill>
                  <a:schemeClr val="bg1"/>
                </a:solidFill>
              </a:rPr>
              <a:t>do we mean by sustainability?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140968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•  </a:t>
            </a:r>
            <a:r>
              <a:rPr lang="en-GB" sz="3200" b="1" dirty="0" smtClean="0">
                <a:solidFill>
                  <a:schemeClr val="bg1"/>
                </a:solidFill>
              </a:rPr>
              <a:t>resources </a:t>
            </a:r>
            <a:r>
              <a:rPr lang="en-GB" sz="3200" b="1" dirty="0">
                <a:solidFill>
                  <a:schemeClr val="bg1"/>
                </a:solidFill>
              </a:rPr>
              <a:t>(financial and pro-bono)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5085184"/>
            <a:ext cx="8980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•  </a:t>
            </a:r>
            <a:r>
              <a:rPr lang="en-GB" sz="3200" b="1" dirty="0" smtClean="0">
                <a:solidFill>
                  <a:schemeClr val="bg1"/>
                </a:solidFill>
              </a:rPr>
              <a:t>quality </a:t>
            </a:r>
            <a:r>
              <a:rPr lang="en-GB" sz="3200" b="1" dirty="0">
                <a:solidFill>
                  <a:schemeClr val="bg1"/>
                </a:solidFill>
              </a:rPr>
              <a:t>and the numbers game: (self)evaluation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72" y="318952"/>
            <a:ext cx="1728000" cy="2605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83568" y="4417948"/>
            <a:ext cx="696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(what </a:t>
            </a:r>
            <a:r>
              <a:rPr lang="en-GB" sz="2800" b="1" dirty="0">
                <a:solidFill>
                  <a:schemeClr val="bg1"/>
                </a:solidFill>
              </a:rPr>
              <a:t>can we do for others?)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440" y="5733256"/>
            <a:ext cx="8980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•  </a:t>
            </a:r>
            <a:r>
              <a:rPr lang="en-GB" sz="3200" b="1" dirty="0" smtClean="0">
                <a:solidFill>
                  <a:schemeClr val="bg1"/>
                </a:solidFill>
              </a:rPr>
              <a:t>the </a:t>
            </a:r>
            <a:r>
              <a:rPr lang="en-GB" sz="3200" b="1" dirty="0">
                <a:solidFill>
                  <a:schemeClr val="bg1"/>
                </a:solidFill>
              </a:rPr>
              <a:t>learning agenda: a voice in the dark</a:t>
            </a:r>
          </a:p>
        </p:txBody>
      </p:sp>
    </p:spTree>
    <p:extLst>
      <p:ext uri="{BB962C8B-B14F-4D97-AF65-F5344CB8AC3E}">
        <p14:creationId xmlns:p14="http://schemas.microsoft.com/office/powerpoint/2010/main" val="188831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026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3528" y="198884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•  </a:t>
            </a:r>
            <a:r>
              <a:rPr lang="en-GB" sz="3200" b="1" dirty="0" smtClean="0">
                <a:solidFill>
                  <a:schemeClr val="bg1"/>
                </a:solidFill>
              </a:rPr>
              <a:t>the </a:t>
            </a:r>
            <a:r>
              <a:rPr lang="en-GB" sz="3200" b="1" dirty="0">
                <a:solidFill>
                  <a:schemeClr val="bg1"/>
                </a:solidFill>
              </a:rPr>
              <a:t>door to sustainability is unlocked by </a:t>
            </a:r>
            <a:r>
              <a:rPr lang="en-GB" sz="3200" b="1" dirty="0" smtClean="0">
                <a:solidFill>
                  <a:schemeClr val="bg1"/>
                </a:solidFill>
              </a:rPr>
              <a:t>a key</a:t>
            </a:r>
          </a:p>
          <a:p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</a:rPr>
              <a:t>   called </a:t>
            </a:r>
            <a:r>
              <a:rPr lang="en-GB" sz="3200" b="1" dirty="0">
                <a:solidFill>
                  <a:schemeClr val="bg1"/>
                </a:solidFill>
              </a:rPr>
              <a:t>profile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3928" y="2996952"/>
            <a:ext cx="55446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i="1" dirty="0">
                <a:solidFill>
                  <a:schemeClr val="bg1"/>
                </a:solidFill>
              </a:rPr>
              <a:t>we are ‘brand’ </a:t>
            </a:r>
            <a:r>
              <a:rPr lang="en-GB" sz="2600" b="1" i="1" dirty="0" smtClean="0">
                <a:solidFill>
                  <a:schemeClr val="bg1"/>
                </a:solidFill>
              </a:rPr>
              <a:t>CU … </a:t>
            </a:r>
            <a:endParaRPr lang="en-GB" sz="2600" b="1" i="1" dirty="0">
              <a:solidFill>
                <a:schemeClr val="bg1"/>
              </a:solidFill>
            </a:endParaRPr>
          </a:p>
          <a:p>
            <a:endParaRPr lang="en-GB" sz="2600" b="1" i="1" dirty="0">
              <a:solidFill>
                <a:schemeClr val="bg1"/>
              </a:solidFill>
            </a:endParaRPr>
          </a:p>
          <a:p>
            <a:r>
              <a:rPr lang="en-GB" sz="2600" b="1" i="1" dirty="0">
                <a:solidFill>
                  <a:schemeClr val="bg1"/>
                </a:solidFill>
              </a:rPr>
              <a:t>our credibility</a:t>
            </a:r>
          </a:p>
          <a:p>
            <a:r>
              <a:rPr lang="en-GB" sz="2600" b="1" i="1" dirty="0">
                <a:solidFill>
                  <a:schemeClr val="bg1"/>
                </a:solidFill>
              </a:rPr>
              <a:t>our values and principles</a:t>
            </a:r>
          </a:p>
          <a:p>
            <a:r>
              <a:rPr lang="en-GB" sz="2600" b="1" i="1" dirty="0">
                <a:solidFill>
                  <a:schemeClr val="bg1"/>
                </a:solidFill>
              </a:rPr>
              <a:t>our friends </a:t>
            </a:r>
          </a:p>
          <a:p>
            <a:r>
              <a:rPr lang="en-GB" sz="2600" b="1" i="1" dirty="0">
                <a:solidFill>
                  <a:schemeClr val="bg1"/>
                </a:solidFill>
              </a:rPr>
              <a:t>we are serious(</a:t>
            </a:r>
            <a:r>
              <a:rPr lang="en-GB" sz="2600" b="1" i="1" dirty="0" err="1">
                <a:solidFill>
                  <a:schemeClr val="bg1"/>
                </a:solidFill>
              </a:rPr>
              <a:t>ly</a:t>
            </a:r>
            <a:r>
              <a:rPr lang="en-GB" sz="2600" b="1" i="1" dirty="0">
                <a:solidFill>
                  <a:schemeClr val="bg1"/>
                </a:solidFill>
              </a:rPr>
              <a:t>) good news </a:t>
            </a:r>
            <a:r>
              <a:rPr lang="en-GB" sz="2600" b="1" i="1" dirty="0" smtClean="0">
                <a:solidFill>
                  <a:schemeClr val="bg1"/>
                </a:solidFill>
              </a:rPr>
              <a:t>…!</a:t>
            </a:r>
            <a:endParaRPr lang="en-GB" sz="2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3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9026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5229200"/>
            <a:ext cx="8640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 b="1" dirty="0">
                <a:solidFill>
                  <a:schemeClr val="bg1"/>
                </a:solidFill>
              </a:rPr>
              <a:t>every Children’s University aims to have something on </a:t>
            </a:r>
            <a:r>
              <a:rPr lang="en-GB" sz="2600" b="1" dirty="0" err="1">
                <a:solidFill>
                  <a:schemeClr val="bg1"/>
                </a:solidFill>
              </a:rPr>
              <a:t>Youtube</a:t>
            </a:r>
            <a:r>
              <a:rPr lang="en-GB" sz="2600" b="1" dirty="0">
                <a:solidFill>
                  <a:schemeClr val="bg1"/>
                </a:solidFill>
              </a:rPr>
              <a:t> at least once per year (and ‘feeds’ our </a:t>
            </a:r>
            <a:r>
              <a:rPr lang="en-GB" sz="2600" b="1" dirty="0" err="1">
                <a:solidFill>
                  <a:schemeClr val="bg1"/>
                </a:solidFill>
              </a:rPr>
              <a:t>Youtube</a:t>
            </a:r>
            <a:r>
              <a:rPr lang="en-GB" sz="2600" b="1" dirty="0">
                <a:solidFill>
                  <a:schemeClr val="bg1"/>
                </a:solidFill>
              </a:rPr>
              <a:t> channel) – and use it!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064330"/>
            <a:ext cx="85689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 b="1" dirty="0" smtClean="0">
                <a:solidFill>
                  <a:schemeClr val="bg1"/>
                </a:solidFill>
              </a:rPr>
              <a:t>every </a:t>
            </a:r>
            <a:r>
              <a:rPr lang="en-GB" sz="2600" b="1" dirty="0">
                <a:solidFill>
                  <a:schemeClr val="bg1"/>
                </a:solidFill>
              </a:rPr>
              <a:t>Children’s University has a Chancellor and aims </a:t>
            </a:r>
            <a:r>
              <a:rPr lang="en-GB" sz="2600" b="1" dirty="0" smtClean="0">
                <a:solidFill>
                  <a:schemeClr val="bg1"/>
                </a:solidFill>
              </a:rPr>
              <a:t>to have </a:t>
            </a:r>
            <a:r>
              <a:rPr lang="en-GB" sz="2600" b="1" dirty="0">
                <a:solidFill>
                  <a:schemeClr val="bg1"/>
                </a:solidFill>
              </a:rPr>
              <a:t>Patrons and Friends and uses them for </a:t>
            </a:r>
            <a:r>
              <a:rPr lang="en-GB" sz="2600" b="1" dirty="0" smtClean="0">
                <a:solidFill>
                  <a:schemeClr val="bg1"/>
                </a:solidFill>
              </a:rPr>
              <a:t>events, contacts</a:t>
            </a:r>
            <a:r>
              <a:rPr lang="en-GB" sz="2600" b="1" dirty="0">
                <a:solidFill>
                  <a:schemeClr val="bg1"/>
                </a:solidFill>
              </a:rPr>
              <a:t>, blogs, graduations, newsletters, </a:t>
            </a:r>
            <a:r>
              <a:rPr lang="en-GB" sz="2600" b="1" dirty="0" smtClean="0">
                <a:solidFill>
                  <a:schemeClr val="bg1"/>
                </a:solidFill>
              </a:rPr>
              <a:t>fundraising events </a:t>
            </a:r>
            <a:r>
              <a:rPr lang="en-GB" sz="26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3645024"/>
            <a:ext cx="8640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 b="1" dirty="0">
                <a:solidFill>
                  <a:schemeClr val="bg1"/>
                </a:solidFill>
              </a:rPr>
              <a:t>every Children’s University aims to be in the local </a:t>
            </a:r>
            <a:r>
              <a:rPr lang="en-GB" sz="2600" b="1" dirty="0" smtClean="0">
                <a:solidFill>
                  <a:schemeClr val="bg1"/>
                </a:solidFill>
              </a:rPr>
              <a:t>or regional </a:t>
            </a:r>
            <a:r>
              <a:rPr lang="en-GB" sz="2600" b="1" dirty="0">
                <a:solidFill>
                  <a:schemeClr val="bg1"/>
                </a:solidFill>
              </a:rPr>
              <a:t>press (or (inter)national) at least twice per year </a:t>
            </a:r>
            <a:r>
              <a:rPr lang="en-GB" sz="2600" b="1" dirty="0" smtClean="0">
                <a:solidFill>
                  <a:schemeClr val="bg1"/>
                </a:solidFill>
              </a:rPr>
              <a:t>– try </a:t>
            </a:r>
            <a:r>
              <a:rPr lang="en-GB" sz="2600" b="1" dirty="0">
                <a:solidFill>
                  <a:schemeClr val="bg1"/>
                </a:solidFill>
              </a:rPr>
              <a:t>local radio too (and the telly)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840"/>
            <a:ext cx="2596880" cy="17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168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026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64080" y="2636912"/>
            <a:ext cx="82809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 b="1" dirty="0" smtClean="0">
                <a:solidFill>
                  <a:schemeClr val="bg1"/>
                </a:solidFill>
              </a:rPr>
              <a:t>every Children’s University tries to develop a marketing relationship with a local or regional institution (or (inter)national), e.g. a university or a business partner or other to work on joint-interest news</a:t>
            </a:r>
            <a:endParaRPr lang="en-GB" sz="2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581128"/>
            <a:ext cx="8280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 b="1" dirty="0">
                <a:solidFill>
                  <a:schemeClr val="bg1"/>
                </a:solidFill>
              </a:rPr>
              <a:t>every Children’s University shares their news with everyone else including schools, families, friends and the children of course … and makes us smile!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2000453"/>
            <a:ext cx="8208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</a:rPr>
              <a:t>every Children’s University is on Twitter (and Facebook)</a:t>
            </a:r>
          </a:p>
        </p:txBody>
      </p:sp>
    </p:spTree>
    <p:extLst>
      <p:ext uri="{BB962C8B-B14F-4D97-AF65-F5344CB8AC3E}">
        <p14:creationId xmlns:p14="http://schemas.microsoft.com/office/powerpoint/2010/main" val="77006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428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Triinu Onton</dc:creator>
  <cp:lastModifiedBy>Triinu Onton</cp:lastModifiedBy>
  <cp:revision>1</cp:revision>
  <dcterms:created xsi:type="dcterms:W3CDTF">2013-11-29T15:18:47Z</dcterms:created>
  <dcterms:modified xsi:type="dcterms:W3CDTF">2013-11-29T15:23:54Z</dcterms:modified>
</cp:coreProperties>
</file>