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3ED2A-F9B6-4D81-BFC3-19F667C3DA0D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0A7C9-0FFC-4D0E-A7B6-5BF00538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21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3CBD-8560-430C-A10E-55FCA42A406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392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3CBD-8560-430C-A10E-55FCA42A406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36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3CBD-8560-430C-A10E-55FCA42A406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449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3CBD-8560-430C-A10E-55FCA42A406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293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3CBD-8560-430C-A10E-55FCA42A406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906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3CBD-8560-430C-A10E-55FCA42A4068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95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14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5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5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46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24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2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01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59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6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71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3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99CBB-1062-4423-83CD-895731C6F5A8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BBCB2-2618-4DC3-B2A8-1A97402D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55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Commitments to Each CU Participant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young person to reach towards their full potential</a:t>
            </a:r>
          </a:p>
          <a:p>
            <a:endParaRPr lang="en-US" dirty="0" smtClean="0"/>
          </a:p>
          <a:p>
            <a:r>
              <a:rPr lang="en-US" dirty="0" smtClean="0"/>
              <a:t>To make Learning Fun and Encourage Self-Directed Discovery</a:t>
            </a:r>
          </a:p>
          <a:p>
            <a:endParaRPr lang="en-US" dirty="0" smtClean="0"/>
          </a:p>
          <a:p>
            <a:r>
              <a:rPr lang="en-US" dirty="0" smtClean="0"/>
              <a:t>To Equip Young People for Life Long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Values That Underpin the CU Trust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spcBef>
                <a:spcPct val="50000"/>
              </a:spcBef>
              <a:buBlip>
                <a:blip r:embed="rId3"/>
              </a:buBlip>
            </a:pPr>
            <a:r>
              <a:rPr lang="en-GB" sz="2600" b="1" dirty="0"/>
              <a:t>Encourage Voluntary Participation</a:t>
            </a:r>
            <a:br>
              <a:rPr lang="en-GB" sz="2600" b="1" dirty="0"/>
            </a:br>
            <a:endParaRPr lang="en-GB" sz="2600" b="1" dirty="0"/>
          </a:p>
          <a:p>
            <a:pPr lvl="0">
              <a:spcBef>
                <a:spcPct val="50000"/>
              </a:spcBef>
              <a:buBlip>
                <a:blip r:embed="rId3"/>
              </a:buBlip>
            </a:pPr>
            <a:r>
              <a:rPr lang="en-GB" sz="2600" b="1" dirty="0"/>
              <a:t>Stimulate and Support Local Leadership</a:t>
            </a:r>
            <a:br>
              <a:rPr lang="en-GB" sz="2600" b="1" dirty="0"/>
            </a:br>
            <a:endParaRPr lang="en-GB" sz="2600" b="1" dirty="0"/>
          </a:p>
          <a:p>
            <a:pPr lvl="0">
              <a:spcBef>
                <a:spcPct val="50000"/>
              </a:spcBef>
              <a:buBlip>
                <a:blip r:embed="rId3"/>
              </a:buBlip>
            </a:pPr>
            <a:r>
              <a:rPr lang="en-GB" sz="2600" b="1" dirty="0"/>
              <a:t>Everything at a High Quality</a:t>
            </a:r>
            <a:br>
              <a:rPr lang="en-GB" sz="2600" b="1" dirty="0"/>
            </a:br>
            <a:endParaRPr lang="en-GB" sz="2600" b="1" dirty="0"/>
          </a:p>
          <a:p>
            <a:pPr lvl="0">
              <a:spcBef>
                <a:spcPct val="50000"/>
              </a:spcBef>
              <a:buBlip>
                <a:blip r:embed="rId3"/>
              </a:buBlip>
            </a:pPr>
            <a:r>
              <a:rPr lang="en-GB" sz="2600" b="1" dirty="0"/>
              <a:t>Learning is Child Directed</a:t>
            </a:r>
            <a:br>
              <a:rPr lang="en-GB" sz="2600" b="1" dirty="0"/>
            </a:br>
            <a:endParaRPr lang="en-GB" sz="2600" b="1" dirty="0"/>
          </a:p>
          <a:p>
            <a:pPr lvl="0">
              <a:spcBef>
                <a:spcPct val="50000"/>
              </a:spcBef>
              <a:buBlip>
                <a:blip r:embed="rId3"/>
              </a:buBlip>
            </a:pPr>
            <a:r>
              <a:rPr lang="en-GB" sz="2600" b="1" dirty="0"/>
              <a:t>Reviews are Independent and Authoritative</a:t>
            </a:r>
            <a:br>
              <a:rPr lang="en-GB" sz="2600" b="1" dirty="0"/>
            </a:br>
            <a:endParaRPr lang="en-GB" sz="2600" b="1" dirty="0"/>
          </a:p>
          <a:p>
            <a:pPr lvl="0">
              <a:spcBef>
                <a:spcPct val="50000"/>
              </a:spcBef>
              <a:buBlip>
                <a:blip r:embed="rId3"/>
              </a:buBlip>
            </a:pPr>
            <a:r>
              <a:rPr lang="en-GB" sz="2600" b="1" dirty="0"/>
              <a:t>All Parts of the CU Movement are Financially sustainable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39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-34925" y="1052513"/>
            <a:ext cx="9144000" cy="647700"/>
          </a:xfrm>
        </p:spPr>
        <p:txBody>
          <a:bodyPr/>
          <a:lstStyle/>
          <a:p>
            <a:r>
              <a:rPr lang="en-GB" sz="3200" b="1" dirty="0" smtClean="0"/>
              <a:t>Themes for 2013 Year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2420938"/>
            <a:ext cx="8353425" cy="4318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 typeface="Symbol" pitchFamily="18" charset="2"/>
              <a:buBlip>
                <a:blip r:embed="rId3"/>
              </a:buBlip>
            </a:pPr>
            <a:r>
              <a:rPr lang="en-GB" sz="2400" b="1" dirty="0"/>
              <a:t> Continue our Growth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95288" y="3140075"/>
            <a:ext cx="87137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 typeface="Symbol" pitchFamily="18" charset="2"/>
              <a:buBlip>
                <a:blip r:embed="rId3"/>
              </a:buBlip>
            </a:pPr>
            <a:r>
              <a:rPr lang="en-GB" sz="2400" b="1" dirty="0"/>
              <a:t> Better and More Effective Publicity and Belief in the CU 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95288" y="4579938"/>
            <a:ext cx="8353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 typeface="Symbol" pitchFamily="18" charset="2"/>
              <a:buBlip>
                <a:blip r:embed="rId3"/>
              </a:buBlip>
            </a:pPr>
            <a:r>
              <a:rPr lang="en-GB" sz="2400" b="1" dirty="0"/>
              <a:t> More Funding not just from Government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396875" y="3860800"/>
            <a:ext cx="8353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 typeface="Symbol" pitchFamily="18" charset="2"/>
              <a:buBlip>
                <a:blip r:embed="rId3"/>
              </a:buBlip>
            </a:pPr>
            <a:r>
              <a:rPr lang="en-GB" sz="2400" b="1" dirty="0"/>
              <a:t> Innovative Partnerships</a:t>
            </a:r>
          </a:p>
        </p:txBody>
      </p:sp>
    </p:spTree>
    <p:extLst>
      <p:ext uri="{BB962C8B-B14F-4D97-AF65-F5344CB8AC3E}">
        <p14:creationId xmlns:p14="http://schemas.microsoft.com/office/powerpoint/2010/main" val="230888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  <p:bldP spid="60420" grpId="0" build="p"/>
      <p:bldP spid="60421" grpId="0" build="p"/>
      <p:bldP spid="604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Ca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260648"/>
            <a:ext cx="4319588" cy="286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0" name="Picture 8" descr="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18830"/>
            <a:ext cx="698500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743325" y="4933950"/>
            <a:ext cx="1836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en-GB" b="1" dirty="0" smtClean="0">
                <a:cs typeface="Arial" charset="0"/>
              </a:rPr>
              <a:t> CU </a:t>
            </a:r>
            <a:r>
              <a:rPr lang="en-GB" b="1" dirty="0">
                <a:cs typeface="Arial" charset="0"/>
              </a:rPr>
              <a:t>Managers</a:t>
            </a:r>
          </a:p>
        </p:txBody>
      </p:sp>
      <p:pic>
        <p:nvPicPr>
          <p:cNvPr id="59402" name="Picture 10" descr="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43450"/>
            <a:ext cx="698500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660400" y="5405866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en-GB" b="1" dirty="0" smtClean="0">
                <a:cs typeface="Arial" charset="0"/>
              </a:rPr>
              <a:t> National </a:t>
            </a:r>
            <a:r>
              <a:rPr lang="en-GB" b="1" dirty="0">
                <a:cs typeface="Arial" charset="0"/>
              </a:rPr>
              <a:t>CU Office</a:t>
            </a:r>
          </a:p>
        </p:txBody>
      </p:sp>
      <p:pic>
        <p:nvPicPr>
          <p:cNvPr id="59404" name="Picture 12" descr="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215366"/>
            <a:ext cx="698500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3781425" y="5726113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en-GB" b="1" dirty="0" smtClean="0">
                <a:cs typeface="Arial" charset="0"/>
              </a:rPr>
              <a:t> CU </a:t>
            </a:r>
            <a:r>
              <a:rPr lang="en-GB" b="1" dirty="0">
                <a:cs typeface="Arial" charset="0"/>
              </a:rPr>
              <a:t>Trustees</a:t>
            </a:r>
          </a:p>
        </p:txBody>
      </p:sp>
      <p:pic>
        <p:nvPicPr>
          <p:cNvPr id="59406" name="Picture 14" descr="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535613"/>
            <a:ext cx="698500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6873875" y="5354638"/>
            <a:ext cx="1658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en-GB" b="1" dirty="0" smtClean="0">
                <a:cs typeface="Arial" charset="0"/>
              </a:rPr>
              <a:t> Chancellors </a:t>
            </a:r>
            <a:r>
              <a:rPr lang="en-GB" b="1" dirty="0">
                <a:cs typeface="Arial" charset="0"/>
              </a:rPr>
              <a:t>and Patrons</a:t>
            </a:r>
          </a:p>
        </p:txBody>
      </p:sp>
      <p:pic>
        <p:nvPicPr>
          <p:cNvPr id="59408" name="Picture 16" descr="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300663"/>
            <a:ext cx="698500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6875463" y="4479154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en-GB" b="1" dirty="0" smtClean="0">
                <a:cs typeface="Arial" charset="0"/>
              </a:rPr>
              <a:t> New </a:t>
            </a:r>
            <a:r>
              <a:rPr lang="en-GB" b="1" dirty="0">
                <a:cs typeface="Arial" charset="0"/>
              </a:rPr>
              <a:t>local CU legal Structures</a:t>
            </a:r>
          </a:p>
        </p:txBody>
      </p:sp>
      <p:pic>
        <p:nvPicPr>
          <p:cNvPr id="59410" name="Picture 18" descr="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418829"/>
            <a:ext cx="698500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84213" y="3510876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en-GB" b="1" dirty="0" smtClean="0">
                <a:cs typeface="Arial" charset="0"/>
              </a:rPr>
              <a:t> Partner </a:t>
            </a:r>
            <a:r>
              <a:rPr lang="en-GB" b="1" dirty="0">
                <a:cs typeface="Arial" charset="0"/>
              </a:rPr>
              <a:t>organisations</a:t>
            </a:r>
          </a:p>
        </p:txBody>
      </p:sp>
      <p:pic>
        <p:nvPicPr>
          <p:cNvPr id="59414" name="Picture 22" descr="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3439438"/>
            <a:ext cx="698500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3817937" y="4142582"/>
            <a:ext cx="1800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en-GB" b="1" dirty="0">
                <a:cs typeface="Arial" charset="0"/>
              </a:rPr>
              <a:t> </a:t>
            </a:r>
            <a:r>
              <a:rPr lang="en-GB" b="1" dirty="0" smtClean="0">
                <a:cs typeface="Arial" charset="0"/>
              </a:rPr>
              <a:t>Children</a:t>
            </a:r>
            <a:endParaRPr lang="en-GB" b="1" dirty="0">
              <a:cs typeface="Arial" charset="0"/>
            </a:endParaRPr>
          </a:p>
        </p:txBody>
      </p:sp>
      <p:pic>
        <p:nvPicPr>
          <p:cNvPr id="59416" name="Picture 24" descr="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933825"/>
            <a:ext cx="698500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82625" y="4609330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en-GB" b="1" dirty="0" smtClean="0">
                <a:cs typeface="Arial" charset="0"/>
              </a:rPr>
              <a:t> Local </a:t>
            </a:r>
            <a:r>
              <a:rPr lang="en-GB" b="1" dirty="0">
                <a:cs typeface="Arial" charset="0"/>
              </a:rPr>
              <a:t>Authorities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876256" y="3740825"/>
            <a:ext cx="1943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en-US" b="1" dirty="0" smtClean="0">
                <a:cs typeface="Arial" charset="0"/>
              </a:rPr>
              <a:t> HE </a:t>
            </a:r>
            <a:r>
              <a:rPr lang="en-US" b="1" dirty="0">
                <a:cs typeface="Arial" charset="0"/>
              </a:rPr>
              <a:t>and FE</a:t>
            </a:r>
            <a:endParaRPr lang="en-GB" b="1" dirty="0">
              <a:cs typeface="Arial" charset="0"/>
            </a:endParaRPr>
          </a:p>
        </p:txBody>
      </p:sp>
      <p:pic>
        <p:nvPicPr>
          <p:cNvPr id="26" name="Picture 6" descr="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552945"/>
            <a:ext cx="698500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817937" y="3351333"/>
            <a:ext cx="4033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en-US" b="1" dirty="0" smtClean="0">
                <a:cs typeface="Arial" charset="0"/>
              </a:rPr>
              <a:t> Schools </a:t>
            </a:r>
            <a:r>
              <a:rPr lang="en-US" b="1" dirty="0">
                <a:cs typeface="Arial" charset="0"/>
              </a:rPr>
              <a:t>and Academies</a:t>
            </a:r>
            <a:endParaRPr lang="en-GB" b="1" dirty="0">
              <a:cs typeface="Arial" charset="0"/>
            </a:endParaRPr>
          </a:p>
        </p:txBody>
      </p:sp>
      <p:pic>
        <p:nvPicPr>
          <p:cNvPr id="28" name="Picture 4" descr="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925" y="3167471"/>
            <a:ext cx="698500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78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/>
      <p:bldP spid="59403" grpId="0"/>
      <p:bldP spid="59405" grpId="0"/>
      <p:bldP spid="59407" grpId="0"/>
      <p:bldP spid="59409" grpId="0"/>
      <p:bldP spid="59413" grpId="0"/>
      <p:bldP spid="59415" grpId="0"/>
      <p:bldP spid="59399" grpId="0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for the 2014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Raising our Profile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Getting the Numbers Right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Sustainability of Each Local 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1720" y="4725144"/>
            <a:ext cx="5256213" cy="576263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 typeface="Symbol" pitchFamily="18" charset="2"/>
              <a:buBlip>
                <a:blip r:embed="rId3"/>
              </a:buBlip>
            </a:pPr>
            <a:r>
              <a:rPr lang="en-GB" b="1" dirty="0"/>
              <a:t>  Society will Benefit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051720" y="2708920"/>
            <a:ext cx="525621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 typeface="Symbol" pitchFamily="18" charset="2"/>
              <a:buBlip>
                <a:blip r:embed="rId3"/>
              </a:buBlip>
            </a:pPr>
            <a:r>
              <a:rPr lang="en-GB" sz="3200" b="1" dirty="0">
                <a:solidFill>
                  <a:prstClr val="black"/>
                </a:solidFill>
              </a:rPr>
              <a:t>  You are Successful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051720" y="3645024"/>
            <a:ext cx="52562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 typeface="Symbol" pitchFamily="18" charset="2"/>
              <a:buBlip>
                <a:blip r:embed="rId3"/>
              </a:buBlip>
            </a:pPr>
            <a:r>
              <a:rPr lang="en-GB" sz="3200" b="1" dirty="0">
                <a:solidFill>
                  <a:prstClr val="black"/>
                </a:solidFill>
              </a:rPr>
              <a:t>  Children do Benefit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7704" y="908720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Believe in Yourselves and in What you do Because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3550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/>
      <p:bldP spid="61444" grpId="0" build="p"/>
      <p:bldP spid="6144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Commitments to Each CU Participant</vt:lpstr>
      <vt:lpstr>Values That Underpin the CU Trust</vt:lpstr>
      <vt:lpstr>Themes for 2013 Year</vt:lpstr>
      <vt:lpstr>PowerPoint Presentation</vt:lpstr>
      <vt:lpstr>Themes for the 2014 Year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Commitments to Each CU Participant</dc:title>
  <dc:creator>Triinu Onton</dc:creator>
  <cp:lastModifiedBy>Triinu Onton</cp:lastModifiedBy>
  <cp:revision>1</cp:revision>
  <dcterms:created xsi:type="dcterms:W3CDTF">2013-12-04T12:32:39Z</dcterms:created>
  <dcterms:modified xsi:type="dcterms:W3CDTF">2013-12-04T12:33:04Z</dcterms:modified>
</cp:coreProperties>
</file>