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356" r:id="rId3"/>
    <p:sldId id="327" r:id="rId4"/>
    <p:sldId id="335" r:id="rId5"/>
    <p:sldId id="331" r:id="rId6"/>
    <p:sldId id="330" r:id="rId7"/>
    <p:sldId id="357" r:id="rId8"/>
    <p:sldId id="358" r:id="rId9"/>
    <p:sldId id="359" r:id="rId10"/>
    <p:sldId id="361" r:id="rId11"/>
    <p:sldId id="362" r:id="rId12"/>
    <p:sldId id="364" r:id="rId13"/>
    <p:sldId id="363" r:id="rId14"/>
    <p:sldId id="365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9" autoAdjust="0"/>
    <p:restoredTop sz="84385" autoAdjust="0"/>
  </p:normalViewPr>
  <p:slideViewPr>
    <p:cSldViewPr snapToGrid="0" snapToObjects="1">
      <p:cViewPr varScale="1">
        <p:scale>
          <a:sx n="58" d="100"/>
          <a:sy n="58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4D113-3250-674A-822F-04C65361BDC1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9C2FC-120D-3C4D-8E80-35A8A5DB6B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1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1DD77-6F15-F949-BA79-08A2720E8AA1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462AB-5A2A-B041-AAB0-9E5D47EE1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80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62AB-5A2A-B041-AAB0-9E5D47EE18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6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62AB-5A2A-B041-AAB0-9E5D47EE18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6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62AB-5A2A-B041-AAB0-9E5D47EE18F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44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62AB-5A2A-B041-AAB0-9E5D47EE18F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5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T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C493-75A0-A84F-A11F-3147DEE7FA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6975" y="4406900"/>
            <a:ext cx="631773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176975" y="2906713"/>
            <a:ext cx="6317737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59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976" y="6356350"/>
            <a:ext cx="3842824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400" b="1" i="0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76976" y="586184"/>
            <a:ext cx="6509823" cy="83145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2176976" y="1600200"/>
            <a:ext cx="6509824" cy="44849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42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255024"/>
            <a:ext cx="1963738" cy="660297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9" name="Picture 8" descr="colourbar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5024"/>
          </a:xfrm>
          <a:prstGeom prst="rect">
            <a:avLst/>
          </a:prstGeom>
        </p:spPr>
      </p:pic>
      <p:pic>
        <p:nvPicPr>
          <p:cNvPr id="10" name="Picture 9" descr="colourbar.jpg"/>
          <p:cNvPicPr>
            <a:picLocks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862"/>
            <a:ext cx="9144000" cy="36000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2176976" y="586800"/>
            <a:ext cx="6509824" cy="54983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43C493-75A0-A84F-A11F-3147DEE7FA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4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6976" y="586184"/>
            <a:ext cx="6509823" cy="83145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6976" y="1600200"/>
            <a:ext cx="6509824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976" y="6356350"/>
            <a:ext cx="3842824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400" b="1" i="0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C493-75A0-A84F-A11F-3147DEE7FA3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olourbar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5024"/>
          </a:xfrm>
          <a:prstGeom prst="rect">
            <a:avLst/>
          </a:prstGeom>
        </p:spPr>
      </p:pic>
      <p:pic>
        <p:nvPicPr>
          <p:cNvPr id="8" name="Picture 7" descr="colourbar.jpg"/>
          <p:cNvPicPr>
            <a:picLocks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862"/>
            <a:ext cx="9144000" cy="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8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rgbClr val="034EA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mQMVHhxTtLc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upplementaryeducation.org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.uk/ukpga/1995/36/content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3.hants.gov.uk/childrens-services/families/fostering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v.uk/government/uploads/system/uploads/attachment_data/file/335964/Promoting_the_educational_achievement_of_looked_after_children_Final_23-...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57765"/>
            <a:ext cx="9143999" cy="700457"/>
          </a:xfrm>
        </p:spPr>
        <p:txBody>
          <a:bodyPr>
            <a:normAutofit/>
          </a:bodyPr>
          <a:lstStyle/>
          <a:p>
            <a:pPr algn="ctr"/>
            <a:r>
              <a:rPr lang="en-US" sz="4400" cap="none" dirty="0" smtClean="0"/>
              <a:t>‘</a:t>
            </a:r>
            <a:r>
              <a:rPr lang="en-US" sz="4400" i="1" cap="none" dirty="0" smtClean="0"/>
              <a:t>Looking Past Limits’</a:t>
            </a:r>
            <a:r>
              <a:rPr lang="en-US" sz="4400" cap="none" dirty="0" smtClean="0"/>
              <a:t> 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12209" y="4124194"/>
            <a:ext cx="7919581" cy="1625253"/>
          </a:xfrm>
        </p:spPr>
        <p:txBody>
          <a:bodyPr>
            <a:normAutofit/>
          </a:bodyPr>
          <a:lstStyle/>
          <a:p>
            <a:pPr algn="ctr"/>
            <a:endParaRPr lang="en-GB" b="1" dirty="0" smtClean="0">
              <a:latin typeface="+mn-lt"/>
            </a:endParaRPr>
          </a:p>
          <a:p>
            <a:pPr algn="ctr"/>
            <a:r>
              <a:rPr lang="en-GB" b="1" dirty="0" smtClean="0">
                <a:latin typeface="+mn-lt"/>
              </a:rPr>
              <a:t>Debbie Bird (CU Trust) &amp; Carolyn Lloyd (Central CU Trust)</a:t>
            </a:r>
          </a:p>
          <a:p>
            <a:pPr algn="ctr"/>
            <a:endParaRPr lang="en-GB" b="1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891" y="745594"/>
            <a:ext cx="3648217" cy="1377763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5743136" y="6326187"/>
            <a:ext cx="3842824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400" b="1" i="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9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Validation Training\Train the Trainers\Redboyolder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176976" y="6356350"/>
            <a:ext cx="3842824" cy="365125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>
                <a:latin typeface="Arial"/>
              </a:rPr>
              <a:t>www.childrensuniversity.co.uk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4294967295"/>
          </p:nvPr>
        </p:nvSpPr>
        <p:spPr>
          <a:xfrm>
            <a:off x="2176976" y="1600200"/>
            <a:ext cx="6509824" cy="448494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en-GB" sz="1600" b="1" dirty="0" smtClean="0"/>
              <a:t>Pupil Premium Plus </a:t>
            </a:r>
          </a:p>
          <a:p>
            <a:pPr fontAlgn="base"/>
            <a:endParaRPr lang="en-GB" sz="16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 smtClean="0"/>
              <a:t>2014-15 </a:t>
            </a:r>
            <a:r>
              <a:rPr lang="en-GB" sz="1600" dirty="0"/>
              <a:t>there are several changes to the Pupil Premium </a:t>
            </a:r>
            <a:r>
              <a:rPr lang="en-GB" sz="1600" dirty="0" smtClean="0"/>
              <a:t>grant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b="1" dirty="0" smtClean="0"/>
              <a:t>Pupil </a:t>
            </a:r>
            <a:r>
              <a:rPr lang="en-GB" sz="1600" b="1" dirty="0"/>
              <a:t>Premium Plus Grant for looked after</a:t>
            </a:r>
            <a:r>
              <a:rPr lang="en-GB" sz="1600" dirty="0"/>
              <a:t> </a:t>
            </a:r>
            <a:r>
              <a:rPr lang="en-GB" sz="1600" b="1" dirty="0" smtClean="0"/>
              <a:t>children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 smtClean="0"/>
              <a:t>2014-15 </a:t>
            </a:r>
            <a:r>
              <a:rPr lang="en-GB" sz="1600" dirty="0"/>
              <a:t>financial year, there is a </a:t>
            </a:r>
            <a:r>
              <a:rPr lang="en-GB" sz="1600" b="1" dirty="0"/>
              <a:t>notional allocation for looked after children of £1900</a:t>
            </a:r>
            <a:r>
              <a:rPr lang="en-GB" sz="1600" dirty="0"/>
              <a:t> an increase of £1000 per pupil. </a:t>
            </a:r>
            <a:endParaRPr lang="en-GB" sz="16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 smtClean="0"/>
              <a:t>This </a:t>
            </a:r>
            <a:r>
              <a:rPr lang="en-GB" sz="1600" dirty="0"/>
              <a:t>funding is available for all children looked after who have been in care of at least one day in year groups R-11. </a:t>
            </a:r>
          </a:p>
          <a:p>
            <a:endParaRPr lang="en-GB" sz="1600" dirty="0" smtClean="0"/>
          </a:p>
          <a:p>
            <a:r>
              <a:rPr lang="en-GB" sz="1600" b="1" dirty="0" smtClean="0"/>
              <a:t>Service Level Agreement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Draft for comment </a:t>
            </a:r>
          </a:p>
          <a:p>
            <a:endParaRPr lang="en-GB" sz="1600" dirty="0" smtClean="0"/>
          </a:p>
          <a:p>
            <a:endParaRPr lang="en-GB" dirty="0" smtClean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Looked After Children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759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Validation Training\Train the Trainers\Redboyolder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176976" y="6356350"/>
            <a:ext cx="3842824" cy="365125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>
                <a:latin typeface="Arial"/>
              </a:rPr>
              <a:t>www.childrensuniversity.co.uk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Special Schools</a:t>
            </a:r>
            <a:endParaRPr lang="en-US" sz="44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388" y="1581912"/>
            <a:ext cx="3103115" cy="41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5" name="Picture 2" descr="S:\Validation Training\Train the Trainers\Bluegirlcropped.jpg"/>
          <p:cNvPicPr>
            <a:picLocks noGrp="1" noChangeAspect="1" noChangeArrowheads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xfrm>
            <a:off x="0" y="255588"/>
            <a:ext cx="1963738" cy="660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2293257" y="405869"/>
            <a:ext cx="6317737" cy="52377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2176976" y="405869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Special School </a:t>
            </a:r>
            <a:endParaRPr lang="en-US" sz="4400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2376591" y="1406873"/>
            <a:ext cx="6637384" cy="44614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2000" b="1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GB" sz="2000" b="1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en-US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3257" y="1112838"/>
            <a:ext cx="650748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en-GB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GB" dirty="0" smtClean="0">
                <a:solidFill>
                  <a:srgbClr val="0070C0"/>
                </a:solidFill>
              </a:rPr>
              <a:t>What is a Special School?</a:t>
            </a:r>
            <a:endParaRPr lang="en-GB" b="1" dirty="0" smtClean="0"/>
          </a:p>
          <a:p>
            <a:r>
              <a:rPr lang="en-GB" dirty="0" smtClean="0"/>
              <a:t>Pupils at a Special School have usually been assessed and given a statement of special educational needs (SEN). These may include learning disabilities or physical disabilities.  Some Special Schools are funded by the Local Authority. These could be community, voluntary-aided or controlled, or foundation special schools.  Some special schools are independent. </a:t>
            </a:r>
          </a:p>
          <a:p>
            <a:endParaRPr lang="en-GB" dirty="0"/>
          </a:p>
          <a:p>
            <a:r>
              <a:rPr lang="en-GB" dirty="0" smtClean="0"/>
              <a:t>Special Schools with pupils aged 11 and older can specialise in 1 of the 4 areas of special educational needs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Communication and interaction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Cognition and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Social, emotional and mental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Sensory and physical needs</a:t>
            </a:r>
          </a:p>
          <a:p>
            <a:endParaRPr lang="en-GB" dirty="0"/>
          </a:p>
          <a:p>
            <a:r>
              <a:rPr lang="en-GB" dirty="0" smtClean="0"/>
              <a:t>Schools can further specialise within these categories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95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5" name="Picture 2" descr="S:\Validation Training\Train the Trainers\Blueboycap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53176" y="1631907"/>
            <a:ext cx="6629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</a:pPr>
            <a:r>
              <a:rPr lang="en-US" altLang="en-US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Aims</a:t>
            </a:r>
            <a:r>
              <a:rPr lang="en-US" altLang="en-US" sz="2000" dirty="0" smtClean="0">
                <a:latin typeface="Calibri" panose="020F0502020204030204" pitchFamily="34" charset="0"/>
              </a:rPr>
              <a:t>: At the end of CU Conference 2014 we will have draft CU Trust guidance on working with Special Schools 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Audit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Limits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Resources and knowledge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Informing best practice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Establishing links </a:t>
            </a:r>
            <a:endParaRPr lang="en-US" altLang="en-US" sz="1600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Next steps</a:t>
            </a:r>
          </a:p>
          <a:p>
            <a:pPr marL="342900" indent="-342900" eaLnBrk="1" hangingPunct="1">
              <a:spcBef>
                <a:spcPts val="600"/>
              </a:spcBef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ts val="600"/>
              </a:spcBef>
            </a:pPr>
            <a:endParaRPr lang="en-US" alt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Special Schools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6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6" name="Picture 2" descr="S:\Validation Training\Train the Trainers\Redboyolder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…</a:t>
            </a:r>
            <a:r>
              <a:rPr lang="en-US" sz="2400" dirty="0" smtClean="0">
                <a:solidFill>
                  <a:srgbClr val="0070C0"/>
                </a:solidFill>
              </a:rPr>
              <a:t>and finally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963738" y="5050432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…thank you for all you do </a:t>
            </a:r>
            <a:r>
              <a:rPr lang="en-US" sz="2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   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mQMVHhxTtL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44838" y="20510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0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16" y="1051560"/>
            <a:ext cx="8597704" cy="4865945"/>
          </a:xfrm>
        </p:spPr>
        <p:txBody>
          <a:bodyPr/>
          <a:lstStyle/>
          <a:p>
            <a:pPr algn="ctr"/>
            <a:r>
              <a:rPr lang="en-GB" sz="4400" b="1" dirty="0" smtClean="0">
                <a:solidFill>
                  <a:srgbClr val="0070C0"/>
                </a:solidFill>
              </a:rPr>
              <a:t>Looking Past Limits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pPr algn="ctr"/>
            <a:r>
              <a:rPr lang="en-GB" sz="2000" dirty="0" smtClean="0"/>
              <a:t>With an increasing number of enquiries and a growing interest in CU from Home Educators, Virtual Schools working with Looked After Children, Supplementary Schools and Special Schools</a:t>
            </a:r>
            <a:endParaRPr lang="en-GB" sz="2000" dirty="0" smtClean="0">
              <a:solidFill>
                <a:schemeClr val="accent3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2000" dirty="0" smtClean="0"/>
              <a:t>will explore the introduction of a CU Trust approach and a common policy to working with these groups.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20040" y="586184"/>
            <a:ext cx="6827520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286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Validation Training\Train the Trainers\Knowsleygirl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176976" y="6356350"/>
            <a:ext cx="3842824" cy="365125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>
                <a:latin typeface="Arial"/>
              </a:rPr>
              <a:t>www.childrensuniversity.co.uk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Elective Home Education</a:t>
            </a:r>
            <a:endParaRPr lang="en-US" sz="4400" dirty="0"/>
          </a:p>
        </p:txBody>
      </p:sp>
      <p:sp>
        <p:nvSpPr>
          <p:cNvPr id="9" name="Content Placeholder 3"/>
          <p:cNvSpPr>
            <a:spLocks noGrp="1"/>
          </p:cNvSpPr>
          <p:nvPr>
            <p:ph idx="4294967295"/>
          </p:nvPr>
        </p:nvSpPr>
        <p:spPr>
          <a:xfrm>
            <a:off x="2176976" y="1661160"/>
            <a:ext cx="6967024" cy="4461479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Feedback from Regional Manager Meetings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latin typeface="+mj-lt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The views of Home Educators on the potential for working with Children’s University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dirty="0">
              <a:latin typeface="+mj-lt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Final review and comment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dirty="0">
              <a:latin typeface="+mj-lt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Agreed policy </a:t>
            </a:r>
            <a:endParaRPr lang="en-GB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49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5" name="Picture 2" descr="S:\Validation Training\Train the Trainers\Bluegirlcropped.jpg"/>
          <p:cNvPicPr>
            <a:picLocks noGrp="1" noChangeAspect="1" noChangeArrowheads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xfrm>
            <a:off x="0" y="255588"/>
            <a:ext cx="1963738" cy="660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2293257" y="405869"/>
            <a:ext cx="6317737" cy="52377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Supplementary Schools</a:t>
            </a:r>
            <a:endParaRPr lang="en-US" sz="4400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2293257" y="1661160"/>
            <a:ext cx="6637384" cy="44614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GB" sz="2000" dirty="0" smtClean="0">
                <a:solidFill>
                  <a:srgbClr val="0070C0"/>
                </a:solidFill>
                <a:latin typeface="+mj-lt"/>
              </a:rPr>
              <a:t>Definition:  </a:t>
            </a:r>
            <a:r>
              <a:rPr lang="en-GB" sz="2000" dirty="0" smtClean="0">
                <a:latin typeface="+mj-lt"/>
              </a:rPr>
              <a:t>Supplementary Schools offer educational opportunities for children and young people outside mainstream school provision. They usually cater for minority ethnic communities and are voluntary organisations often run by volunteers.  </a:t>
            </a:r>
          </a:p>
          <a:p>
            <a:pPr algn="just">
              <a:spcBef>
                <a:spcPts val="0"/>
              </a:spcBef>
            </a:pPr>
            <a:endParaRPr lang="en-GB" sz="2000" dirty="0">
              <a:latin typeface="+mj-lt"/>
            </a:endParaRPr>
          </a:p>
          <a:p>
            <a:pPr algn="just">
              <a:spcBef>
                <a:spcPts val="0"/>
              </a:spcBef>
            </a:pPr>
            <a:endParaRPr lang="en-GB" sz="2000" dirty="0" smtClean="0"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en-GB" sz="2000" dirty="0" smtClean="0">
                <a:latin typeface="+mj-lt"/>
              </a:rPr>
              <a:t>They aim to raise the attainment of children and young people by providing learning opportunities in core curriculum subjects and often also provide mother-tongue teaching.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en-GB" sz="2000" b="1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GB" sz="2000" b="1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118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5" name="Picture 2" descr="S:\Validation Training\Train the Trainers\Blueboycap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54342" y="648510"/>
            <a:ext cx="662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2400" b="1" dirty="0" smtClean="0">
                <a:latin typeface="Calibri" panose="020F0502020204030204" pitchFamily="34" charset="0"/>
              </a:rPr>
              <a:t>There is an increasing interest in with Children’s University from Supplementary Schools </a:t>
            </a:r>
            <a:endParaRPr lang="en-GB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53176" y="1631907"/>
            <a:ext cx="6629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</a:pPr>
            <a:r>
              <a:rPr lang="en-US" altLang="en-US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Aims</a:t>
            </a:r>
            <a:r>
              <a:rPr lang="en-US" altLang="en-US" sz="2000" dirty="0" smtClean="0">
                <a:latin typeface="Calibri" panose="020F0502020204030204" pitchFamily="34" charset="0"/>
              </a:rPr>
              <a:t>: At the end of CU Conference 2014 we will have draft CU Trust guidance on working with Supplementary Schools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Audit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Limits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  <a:hlinkClick r:id="rId4"/>
              </a:rPr>
              <a:t>Resources &amp; knowledge</a:t>
            </a: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Informing best practice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Establishing links </a:t>
            </a:r>
            <a:endParaRPr lang="en-US" altLang="en-US" sz="1600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Next steps</a:t>
            </a:r>
          </a:p>
          <a:p>
            <a:pPr marL="342900" indent="-342900" eaLnBrk="1" hangingPunct="1">
              <a:spcBef>
                <a:spcPts val="600"/>
              </a:spcBef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ts val="600"/>
              </a:spcBef>
            </a:pPr>
            <a:endParaRPr lang="en-US" altLang="en-US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2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Validation Training\Train the Trainers\Redboyolder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176976" y="6356350"/>
            <a:ext cx="3842824" cy="365125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>
                <a:latin typeface="Arial"/>
              </a:rPr>
              <a:t>www.childrensuniversity.co.uk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Looked After Children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6" y="1763076"/>
            <a:ext cx="3852000" cy="38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7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Validation Training\Train the Trainers\Knowsleygirl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176976" y="6356350"/>
            <a:ext cx="3842824" cy="365125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>
                <a:latin typeface="Arial"/>
              </a:rPr>
              <a:t>www.childrensuniversity.co.uk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3725962"/>
            <a:ext cx="6507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GB" dirty="0">
                <a:solidFill>
                  <a:srgbClr val="0070C0"/>
                </a:solidFill>
              </a:rPr>
              <a:t>Definition</a:t>
            </a:r>
            <a:r>
              <a:rPr lang="en-GB" dirty="0" smtClean="0">
                <a:solidFill>
                  <a:srgbClr val="0070C0"/>
                </a:solidFill>
              </a:rPr>
              <a:t>:  </a:t>
            </a:r>
            <a:r>
              <a:rPr lang="en-GB" dirty="0" smtClean="0"/>
              <a:t>Under </a:t>
            </a:r>
            <a:r>
              <a:rPr lang="en-GB" dirty="0"/>
              <a:t>the provisions of the </a:t>
            </a:r>
            <a:r>
              <a:rPr lang="en-GB" dirty="0">
                <a:hlinkClick r:id="rId3"/>
              </a:rPr>
              <a:t>Children (Scotland) Act 1995</a:t>
            </a:r>
            <a:r>
              <a:rPr lang="en-GB" dirty="0"/>
              <a:t>, 'Looked After Children' are defined as those in the care of their local authority. The majority will come into one of these categories</a:t>
            </a:r>
            <a:r>
              <a:rPr lang="en-GB" dirty="0" smtClean="0"/>
              <a:t>: </a:t>
            </a:r>
          </a:p>
          <a:p>
            <a:pPr algn="just">
              <a:spcBef>
                <a:spcPts val="0"/>
              </a:spcBef>
            </a:pPr>
            <a:endParaRPr lang="en-GB" dirty="0"/>
          </a:p>
          <a:p>
            <a:pPr algn="just">
              <a:spcBef>
                <a:spcPts val="0"/>
              </a:spcBef>
            </a:pPr>
            <a:r>
              <a:rPr lang="en-GB" dirty="0" smtClean="0"/>
              <a:t>Looked After at home</a:t>
            </a:r>
          </a:p>
          <a:p>
            <a:pPr algn="just">
              <a:spcBef>
                <a:spcPts val="0"/>
              </a:spcBef>
            </a:pPr>
            <a:r>
              <a:rPr lang="en-GB" dirty="0" smtClean="0"/>
              <a:t>Looked After away from home </a:t>
            </a:r>
          </a:p>
          <a:p>
            <a:pPr algn="just">
              <a:spcBef>
                <a:spcPts val="0"/>
              </a:spcBef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86000" y="518478"/>
            <a:ext cx="65074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Definition: </a:t>
            </a:r>
            <a:r>
              <a:rPr lang="en-GB" dirty="0"/>
              <a:t>The term Children Looked After has a specific legal </a:t>
            </a:r>
            <a:r>
              <a:rPr lang="en-GB" dirty="0" smtClean="0"/>
              <a:t>meaning based on the </a:t>
            </a:r>
            <a:r>
              <a:rPr lang="en-GB" u="sng" dirty="0" smtClean="0">
                <a:solidFill>
                  <a:srgbClr val="0070C0"/>
                </a:solidFill>
              </a:rPr>
              <a:t>Children Act 1989</a:t>
            </a:r>
            <a:r>
              <a:rPr lang="en-GB" dirty="0" smtClean="0"/>
              <a:t>. A child is looked after </a:t>
            </a:r>
            <a:r>
              <a:rPr lang="en-GB" dirty="0"/>
              <a:t>by a local authority if he or she has been provided with accommodation for a continuous period of more than 24 hours, in the circumstances set out in sections 20 and 21 of the Children Act 1989, or is placed in the care of a local authority by virtue of an order made under part IV of the Act</a:t>
            </a:r>
            <a:r>
              <a:rPr lang="en-GB" dirty="0" smtClean="0"/>
              <a:t>. The </a:t>
            </a:r>
            <a:r>
              <a:rPr lang="en-GB" dirty="0"/>
              <a:t>majority of children who are looked after by the local authority are placed with </a:t>
            </a:r>
            <a:r>
              <a:rPr lang="en-GB" u="sng" dirty="0">
                <a:hlinkClick r:id="rId4"/>
              </a:rPr>
              <a:t>foster carers</a:t>
            </a:r>
            <a:r>
              <a:rPr lang="en-GB" dirty="0"/>
              <a:t> as it is believed to be best for children to live within a family environment. For some children however, residential care may be more appropriate.</a:t>
            </a:r>
          </a:p>
          <a:p>
            <a:pPr algn="just">
              <a:spcBef>
                <a:spcPts val="0"/>
              </a:spcBef>
            </a:pPr>
            <a:r>
              <a:rPr lang="en-GB" dirty="0" smtClean="0"/>
              <a:t>Under the provisions of </a:t>
            </a:r>
            <a:endParaRPr lang="en-GB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endParaRPr lang="en-GB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45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5" name="Picture 2" descr="S:\Validation Training\Train the Trainers\Bluegirlcropped.jpg"/>
          <p:cNvPicPr>
            <a:picLocks noGrp="1" noChangeAspect="1" noChangeArrowheads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xfrm>
            <a:off x="0" y="255588"/>
            <a:ext cx="1963738" cy="660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2293257" y="405869"/>
            <a:ext cx="6317737" cy="52377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2176976" y="586184"/>
            <a:ext cx="6967024" cy="8314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34EA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Looked After Children</a:t>
            </a:r>
            <a:endParaRPr lang="en-US" sz="4400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2376591" y="1406873"/>
            <a:ext cx="6637384" cy="44614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2000" b="1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GB" sz="2000" b="1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en-US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3257" y="1417638"/>
            <a:ext cx="6507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en-GB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endParaRPr lang="en-GB" dirty="0">
              <a:solidFill>
                <a:srgbClr val="0070C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Virtual School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The</a:t>
            </a:r>
            <a:r>
              <a:rPr lang="en-GB" dirty="0"/>
              <a:t> </a:t>
            </a:r>
            <a:r>
              <a:rPr lang="en-GB" b="1" dirty="0"/>
              <a:t>Virtual School</a:t>
            </a:r>
            <a:r>
              <a:rPr lang="en-GB" dirty="0"/>
              <a:t> is an organisational tool to enable effective coordination of educational services for Looked After Children, at a strategic and operational level</a:t>
            </a:r>
            <a:r>
              <a:rPr lang="en-GB" dirty="0" smtClean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Each </a:t>
            </a:r>
            <a:r>
              <a:rPr lang="en-GB" b="1" dirty="0" smtClean="0"/>
              <a:t>Virtual School </a:t>
            </a:r>
            <a:r>
              <a:rPr lang="en-GB" dirty="0" smtClean="0"/>
              <a:t>has a Virtual School Head</a:t>
            </a:r>
            <a:endParaRPr lang="en-GB" dirty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PEP Personal Education Plan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These </a:t>
            </a:r>
            <a:r>
              <a:rPr lang="en-GB" dirty="0"/>
              <a:t>plans are designed to establish clear targets and actions to respond effectively to each child’s needs and provide a continuous record of their </a:t>
            </a:r>
            <a:r>
              <a:rPr lang="en-GB" dirty="0" smtClean="0"/>
              <a:t>achievements.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addition, a Personal Education Plan is an opportunity to listen to children, record their hopes and worries and clearly show their stated aspirations.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95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www.childrensuniversity.co.uk</a:t>
            </a:r>
            <a:endParaRPr lang="en-US" dirty="0"/>
          </a:p>
        </p:txBody>
      </p:sp>
      <p:pic>
        <p:nvPicPr>
          <p:cNvPr id="5" name="Picture 2" descr="S:\Validation Training\Train the Trainers\Blueboycapcropped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 b="17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54342" y="648510"/>
            <a:ext cx="662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2400" b="1" dirty="0" smtClean="0">
                <a:latin typeface="Calibri" panose="020F0502020204030204" pitchFamily="34" charset="0"/>
              </a:rPr>
              <a:t>There are developing links between Children’s University Centres and Virtual Schools </a:t>
            </a:r>
            <a:endParaRPr lang="en-GB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53176" y="1631907"/>
            <a:ext cx="66294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</a:pPr>
            <a:r>
              <a:rPr lang="en-US" altLang="en-US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Aims</a:t>
            </a:r>
            <a:r>
              <a:rPr lang="en-US" altLang="en-US" sz="2000" dirty="0" smtClean="0">
                <a:latin typeface="Calibri" panose="020F0502020204030204" pitchFamily="34" charset="0"/>
              </a:rPr>
              <a:t>: At the end of CU Conference 2014 we will have draft CU Trust guidance on working with Virtual Schools to support Looked After Children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Audit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Limits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  <a:hlinkClick r:id="rId4"/>
              </a:rPr>
              <a:t>Resources and knowledge </a:t>
            </a: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1085850" lvl="1" indent="-342900" eaLnBrk="1" hangingPunct="1">
              <a:spcBef>
                <a:spcPts val="600"/>
              </a:spcBef>
            </a:pPr>
            <a:r>
              <a:rPr lang="en-US" altLang="en-US" sz="1600" dirty="0" smtClean="0">
                <a:latin typeface="Calibri" panose="020F0502020204030204" pitchFamily="34" charset="0"/>
              </a:rPr>
              <a:t>Pupil Premium Plus</a:t>
            </a:r>
          </a:p>
          <a:p>
            <a:pPr marL="1085850" lvl="1" indent="-342900" eaLnBrk="1" hangingPunct="1">
              <a:spcBef>
                <a:spcPts val="600"/>
              </a:spcBef>
            </a:pPr>
            <a:r>
              <a:rPr lang="en-US" altLang="en-US" sz="1600" dirty="0" smtClean="0">
                <a:latin typeface="Calibri" panose="020F0502020204030204" pitchFamily="34" charset="0"/>
              </a:rPr>
              <a:t>Service Level Agreement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Informing best practice 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Establishing links </a:t>
            </a:r>
            <a:endParaRPr lang="en-US" altLang="en-US" sz="1600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Next steps</a:t>
            </a:r>
          </a:p>
          <a:p>
            <a:pPr marL="342900" indent="-342900" eaLnBrk="1" hangingPunct="1">
              <a:spcBef>
                <a:spcPts val="600"/>
              </a:spcBef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ts val="600"/>
              </a:spcBef>
            </a:pPr>
            <a:endParaRPr lang="en-US" altLang="en-US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7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T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TTTtemplate</Template>
  <TotalTime>1671</TotalTime>
  <Words>577</Words>
  <Application>Microsoft Office PowerPoint</Application>
  <PresentationFormat>On-screen Show (4:3)</PresentationFormat>
  <Paragraphs>118</Paragraphs>
  <Slides>14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TTTtemplate</vt:lpstr>
      <vt:lpstr>‘Looking Past Limits’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‘Planning for Learning’</dc:title>
  <dc:creator>Triinu Onton</dc:creator>
  <cp:lastModifiedBy>Penny Wolfe</cp:lastModifiedBy>
  <cp:revision>90</cp:revision>
  <cp:lastPrinted>2014-04-29T09:28:10Z</cp:lastPrinted>
  <dcterms:created xsi:type="dcterms:W3CDTF">2014-04-23T15:04:47Z</dcterms:created>
  <dcterms:modified xsi:type="dcterms:W3CDTF">2014-12-10T13:26:16Z</dcterms:modified>
</cp:coreProperties>
</file>