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68" r:id="rId3"/>
    <p:sldMasterId id="2147483672" r:id="rId4"/>
    <p:sldMasterId id="2147483676" r:id="rId5"/>
  </p:sldMasterIdLst>
  <p:handoutMasterIdLst>
    <p:handoutMasterId r:id="rId12"/>
  </p:handoutMasterIdLst>
  <p:sldIdLst>
    <p:sldId id="256" r:id="rId6"/>
    <p:sldId id="261" r:id="rId7"/>
    <p:sldId id="257" r:id="rId8"/>
    <p:sldId id="259" r:id="rId9"/>
    <p:sldId id="260" r:id="rId10"/>
    <p:sldId id="258" r:id="rId11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4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62" autoAdjust="0"/>
    <p:restoredTop sz="94660"/>
  </p:normalViewPr>
  <p:slideViewPr>
    <p:cSldViewPr>
      <p:cViewPr>
        <p:scale>
          <a:sx n="75" d="100"/>
          <a:sy n="75" d="100"/>
        </p:scale>
        <p:origin x="-1350" y="-66"/>
      </p:cViewPr>
      <p:guideLst>
        <p:guide orient="horz" pos="4319"/>
        <p:guide pos="13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32B41-0709-4D18-B98F-B999F6B87155}" type="datetimeFigureOut">
              <a:rPr lang="en-GB" smtClean="0"/>
              <a:t>10/12/2014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98B3D-0CE3-4991-AB82-F83E8AF18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925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www.childrensuniversity.co.uk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3C493-75A0-A84F-A11F-3147DEE7FA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76975" y="4406900"/>
            <a:ext cx="6317737" cy="1362075"/>
          </a:xfrm>
        </p:spPr>
        <p:txBody>
          <a:bodyPr anchor="t"/>
          <a:lstStyle>
            <a:lvl1pPr algn="l">
              <a:defRPr sz="4000" b="1" cap="all" baseline="0">
                <a:solidFill>
                  <a:srgbClr val="034EA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2176975" y="2906713"/>
            <a:ext cx="6317737" cy="1500187"/>
          </a:xfrm>
        </p:spPr>
        <p:txBody>
          <a:bodyPr lIns="0" tIns="0" rIns="0"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9244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www.childrensuniversity.co.uk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3C493-75A0-A84F-A11F-3147DEE7FA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76975" y="4406900"/>
            <a:ext cx="631773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2176975" y="2906713"/>
            <a:ext cx="6317737" cy="1500187"/>
          </a:xfrm>
        </p:spPr>
        <p:txBody>
          <a:bodyPr lIns="0" tIns="0" rIns="0"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592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6976" y="6356350"/>
            <a:ext cx="3842824" cy="365125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l">
              <a:defRPr sz="1400" b="1" i="0" baseline="0"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www.childrensuniversity.co.uk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176976" y="586184"/>
            <a:ext cx="6509823" cy="83145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2176976" y="1600200"/>
            <a:ext cx="6509824" cy="44849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8540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255024"/>
            <a:ext cx="1963738" cy="6602976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9" name="Picture 8" descr="colourbar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5024"/>
          </a:xfrm>
          <a:prstGeom prst="rect">
            <a:avLst/>
          </a:prstGeom>
        </p:spPr>
      </p:pic>
      <p:pic>
        <p:nvPicPr>
          <p:cNvPr id="10" name="Picture 9" descr="colourbar.jpg"/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3862"/>
            <a:ext cx="9144000" cy="36000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idx="1" hasCustomPrompt="1"/>
          </p:nvPr>
        </p:nvSpPr>
        <p:spPr>
          <a:xfrm>
            <a:off x="2176976" y="586800"/>
            <a:ext cx="6509824" cy="54983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Third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www.childrensuniversity.co.uk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C43C493-75A0-A84F-A11F-3147DEE7FA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401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www.childrensuniversity.co.uk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3C493-75A0-A84F-A11F-3147DEE7FA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76975" y="4406900"/>
            <a:ext cx="631773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2176975" y="2906713"/>
            <a:ext cx="6317737" cy="1500187"/>
          </a:xfrm>
        </p:spPr>
        <p:txBody>
          <a:bodyPr lIns="0" tIns="0" rIns="0"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3907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6976" y="6356350"/>
            <a:ext cx="3842824" cy="365125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l">
              <a:defRPr sz="1400" b="1" i="0" baseline="0"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www.childrensuniversity.co.uk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176976" y="586184"/>
            <a:ext cx="6509823" cy="83145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2176976" y="1600200"/>
            <a:ext cx="6509824" cy="44849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7859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255024"/>
            <a:ext cx="1963738" cy="6602976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9" name="Picture 8" descr="colourbar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5024"/>
          </a:xfrm>
          <a:prstGeom prst="rect">
            <a:avLst/>
          </a:prstGeom>
        </p:spPr>
      </p:pic>
      <p:pic>
        <p:nvPicPr>
          <p:cNvPr id="10" name="Picture 9" descr="colourbar.jpg"/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3862"/>
            <a:ext cx="9144000" cy="36000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idx="1" hasCustomPrompt="1"/>
          </p:nvPr>
        </p:nvSpPr>
        <p:spPr>
          <a:xfrm>
            <a:off x="2176976" y="586800"/>
            <a:ext cx="6509824" cy="54983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Third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www.childrensuniversity.co.uk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C43C493-75A0-A84F-A11F-3147DEE7FA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127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6976" y="6356350"/>
            <a:ext cx="3842824" cy="365125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l">
              <a:defRPr sz="1400" b="1" i="0" baseline="0"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www.childrensuniversity.co.uk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176976" y="586184"/>
            <a:ext cx="6509823" cy="83145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baseline="0">
                <a:solidFill>
                  <a:srgbClr val="034EA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2176976" y="1600200"/>
            <a:ext cx="6509824" cy="44849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1740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255024"/>
            <a:ext cx="1963738" cy="6602976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9" name="Picture 8" descr="colourbar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5024"/>
          </a:xfrm>
          <a:prstGeom prst="rect">
            <a:avLst/>
          </a:prstGeom>
        </p:spPr>
      </p:pic>
      <p:pic>
        <p:nvPicPr>
          <p:cNvPr id="10" name="Picture 9" descr="colourbar.jpg"/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3862"/>
            <a:ext cx="9144000" cy="36000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idx="1" hasCustomPrompt="1"/>
          </p:nvPr>
        </p:nvSpPr>
        <p:spPr>
          <a:xfrm>
            <a:off x="2176976" y="586800"/>
            <a:ext cx="6509824" cy="54983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Third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www.childrensuniversity.co.uk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C43C493-75A0-A84F-A11F-3147DEE7FA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686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www.childrensuniversity.co.uk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3C493-75A0-A84F-A11F-3147DEE7FA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76975" y="4406900"/>
            <a:ext cx="631773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2176975" y="2906713"/>
            <a:ext cx="6317737" cy="1500187"/>
          </a:xfrm>
        </p:spPr>
        <p:txBody>
          <a:bodyPr lIns="0" tIns="0" rIns="0"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8645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6976" y="6356350"/>
            <a:ext cx="3842824" cy="365125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l">
              <a:defRPr sz="1400" b="1" i="0" baseline="0"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www.childrensuniversity.co.uk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176976" y="586184"/>
            <a:ext cx="6509823" cy="83145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2176976" y="1600200"/>
            <a:ext cx="6509824" cy="44849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8832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255024"/>
            <a:ext cx="1963738" cy="6602976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9" name="Picture 8" descr="colourbar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5024"/>
          </a:xfrm>
          <a:prstGeom prst="rect">
            <a:avLst/>
          </a:prstGeom>
        </p:spPr>
      </p:pic>
      <p:pic>
        <p:nvPicPr>
          <p:cNvPr id="10" name="Picture 9" descr="colourbar.jpg"/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3862"/>
            <a:ext cx="9144000" cy="36000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idx="1" hasCustomPrompt="1"/>
          </p:nvPr>
        </p:nvSpPr>
        <p:spPr>
          <a:xfrm>
            <a:off x="2176976" y="586800"/>
            <a:ext cx="6509824" cy="54983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Third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www.childrensuniversity.co.uk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C43C493-75A0-A84F-A11F-3147DEE7FA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168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www.childrensuniversity.co.uk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3C493-75A0-A84F-A11F-3147DEE7FA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76975" y="4406900"/>
            <a:ext cx="631773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2176975" y="2906713"/>
            <a:ext cx="6317737" cy="1500187"/>
          </a:xfrm>
        </p:spPr>
        <p:txBody>
          <a:bodyPr lIns="0" tIns="0" rIns="0"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1940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6976" y="6356350"/>
            <a:ext cx="3842824" cy="365125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l">
              <a:defRPr sz="1400" b="1" i="0" baseline="0"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www.childrensuniversity.co.uk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176976" y="586184"/>
            <a:ext cx="6509823" cy="83145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2176976" y="1600200"/>
            <a:ext cx="6509824" cy="44849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5723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255024"/>
            <a:ext cx="1963738" cy="6602976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9" name="Picture 8" descr="colourbar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5024"/>
          </a:xfrm>
          <a:prstGeom prst="rect">
            <a:avLst/>
          </a:prstGeom>
        </p:spPr>
      </p:pic>
      <p:pic>
        <p:nvPicPr>
          <p:cNvPr id="10" name="Picture 9" descr="colourbar.jpg"/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3862"/>
            <a:ext cx="9144000" cy="36000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idx="1" hasCustomPrompt="1"/>
          </p:nvPr>
        </p:nvSpPr>
        <p:spPr>
          <a:xfrm>
            <a:off x="2176976" y="586800"/>
            <a:ext cx="6509824" cy="54983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Third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www.childrensuniversity.co.uk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C43C493-75A0-A84F-A11F-3147DEE7FA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242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6976" y="586184"/>
            <a:ext cx="6509823" cy="83145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6976" y="1600200"/>
            <a:ext cx="6509824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6976" y="6356350"/>
            <a:ext cx="3842824" cy="365125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l">
              <a:defRPr sz="1400" b="1" i="0" baseline="0">
                <a:solidFill>
                  <a:schemeClr val="tx1"/>
                </a:solidFill>
                <a:latin typeface="Arial"/>
              </a:defRPr>
            </a:lvl1pPr>
          </a:lstStyle>
          <a:p>
            <a:pPr defTabSz="457200"/>
            <a:r>
              <a:rPr lang="en-US" dirty="0" smtClean="0">
                <a:solidFill>
                  <a:prstClr val="black"/>
                </a:solidFill>
              </a:rPr>
              <a:t>www.childrensuniversity.co.uk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C43C493-75A0-A84F-A11F-3147DEE7FA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colourbar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5024"/>
          </a:xfrm>
          <a:prstGeom prst="rect">
            <a:avLst/>
          </a:prstGeom>
        </p:spPr>
      </p:pic>
      <p:pic>
        <p:nvPicPr>
          <p:cNvPr id="8" name="Picture 7" descr="colourbar.jpg"/>
          <p:cNvPicPr>
            <a:picLocks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3862"/>
            <a:ext cx="9144000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987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000" b="1" i="0" kern="1200">
          <a:solidFill>
            <a:srgbClr val="034EA2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6976" y="586184"/>
            <a:ext cx="6509823" cy="83145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6976" y="1600200"/>
            <a:ext cx="6509824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6976" y="6356350"/>
            <a:ext cx="3842824" cy="365125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l">
              <a:defRPr sz="1400" b="1" i="0" baseline="0">
                <a:solidFill>
                  <a:schemeClr val="tx1"/>
                </a:solidFill>
                <a:latin typeface="Arial"/>
              </a:defRPr>
            </a:lvl1pPr>
          </a:lstStyle>
          <a:p>
            <a:pPr defTabSz="457200"/>
            <a:r>
              <a:rPr lang="en-US" dirty="0" smtClean="0">
                <a:solidFill>
                  <a:prstClr val="black"/>
                </a:solidFill>
              </a:rPr>
              <a:t>www.childrensuniversity.co.uk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C43C493-75A0-A84F-A11F-3147DEE7FA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colourbar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5024"/>
          </a:xfrm>
          <a:prstGeom prst="rect">
            <a:avLst/>
          </a:prstGeom>
        </p:spPr>
      </p:pic>
      <p:pic>
        <p:nvPicPr>
          <p:cNvPr id="8" name="Picture 7" descr="colourbar.jpg"/>
          <p:cNvPicPr>
            <a:picLocks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3862"/>
            <a:ext cx="9144000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84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000" b="1" i="0" kern="1200">
          <a:solidFill>
            <a:srgbClr val="034EA2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6976" y="586184"/>
            <a:ext cx="6509823" cy="83145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6976" y="1600200"/>
            <a:ext cx="6509824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6976" y="6356350"/>
            <a:ext cx="3842824" cy="365125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l">
              <a:defRPr sz="1400" b="1" i="0" baseline="0">
                <a:solidFill>
                  <a:schemeClr val="tx1"/>
                </a:solidFill>
                <a:latin typeface="Arial"/>
              </a:defRPr>
            </a:lvl1pPr>
          </a:lstStyle>
          <a:p>
            <a:pPr defTabSz="457200"/>
            <a:r>
              <a:rPr lang="en-US" dirty="0" smtClean="0">
                <a:solidFill>
                  <a:prstClr val="black"/>
                </a:solidFill>
              </a:rPr>
              <a:t>www.childrensuniversity.co.uk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C43C493-75A0-A84F-A11F-3147DEE7FA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colourbar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5024"/>
          </a:xfrm>
          <a:prstGeom prst="rect">
            <a:avLst/>
          </a:prstGeom>
        </p:spPr>
      </p:pic>
      <p:pic>
        <p:nvPicPr>
          <p:cNvPr id="8" name="Picture 7" descr="colourbar.jpg"/>
          <p:cNvPicPr>
            <a:picLocks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3862"/>
            <a:ext cx="9144000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00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000" b="1" i="0" kern="1200">
          <a:solidFill>
            <a:srgbClr val="034EA2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6976" y="586184"/>
            <a:ext cx="6509823" cy="83145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6976" y="1600200"/>
            <a:ext cx="6509824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6976" y="6356350"/>
            <a:ext cx="3842824" cy="365125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l">
              <a:defRPr sz="1400" b="1" i="0" baseline="0">
                <a:solidFill>
                  <a:schemeClr val="tx1"/>
                </a:solidFill>
                <a:latin typeface="Arial"/>
              </a:defRPr>
            </a:lvl1pPr>
          </a:lstStyle>
          <a:p>
            <a:pPr defTabSz="457200"/>
            <a:r>
              <a:rPr lang="en-US" dirty="0" smtClean="0">
                <a:solidFill>
                  <a:prstClr val="black"/>
                </a:solidFill>
              </a:rPr>
              <a:t>www.childrensuniversity.co.uk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C43C493-75A0-A84F-A11F-3147DEE7FA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colourbar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5024"/>
          </a:xfrm>
          <a:prstGeom prst="rect">
            <a:avLst/>
          </a:prstGeom>
        </p:spPr>
      </p:pic>
      <p:pic>
        <p:nvPicPr>
          <p:cNvPr id="8" name="Picture 7" descr="colourbar.jpg"/>
          <p:cNvPicPr>
            <a:picLocks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3862"/>
            <a:ext cx="9144000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787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000" b="1" i="0" kern="1200">
          <a:solidFill>
            <a:srgbClr val="034EA2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6976" y="586184"/>
            <a:ext cx="6509823" cy="83145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6976" y="1600200"/>
            <a:ext cx="6509824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6976" y="6356350"/>
            <a:ext cx="3842824" cy="365125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l">
              <a:defRPr sz="1400" b="1" i="0" baseline="0">
                <a:solidFill>
                  <a:schemeClr val="tx1"/>
                </a:solidFill>
                <a:latin typeface="Arial"/>
              </a:defRPr>
            </a:lvl1pPr>
          </a:lstStyle>
          <a:p>
            <a:pPr defTabSz="457200"/>
            <a:r>
              <a:rPr lang="en-US" dirty="0" smtClean="0">
                <a:solidFill>
                  <a:prstClr val="black"/>
                </a:solidFill>
              </a:rPr>
              <a:t>www.childrensuniversity.co.uk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C43C493-75A0-A84F-A11F-3147DEE7FA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colourbar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5024"/>
          </a:xfrm>
          <a:prstGeom prst="rect">
            <a:avLst/>
          </a:prstGeom>
        </p:spPr>
      </p:pic>
      <p:pic>
        <p:nvPicPr>
          <p:cNvPr id="8" name="Picture 7" descr="colourbar.jpg"/>
          <p:cNvPicPr>
            <a:picLocks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3862"/>
            <a:ext cx="9144000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445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000" b="1" i="0" kern="1200">
          <a:solidFill>
            <a:srgbClr val="034EA2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976" y="509984"/>
            <a:ext cx="6787512" cy="1906712"/>
          </a:xfrm>
        </p:spPr>
        <p:txBody>
          <a:bodyPr>
            <a:noAutofit/>
          </a:bodyPr>
          <a:lstStyle/>
          <a:p>
            <a:r>
              <a:rPr lang="en-GB" sz="4400" dirty="0"/>
              <a:t>Developing Social Action with Children’s University Partners</a:t>
            </a:r>
          </a:p>
        </p:txBody>
      </p:sp>
      <p:sp>
        <p:nvSpPr>
          <p:cNvPr id="3" name="Subtitle 2"/>
          <p:cNvSpPr>
            <a:spLocks noGrp="1"/>
          </p:cNvSpPr>
          <p:nvPr>
            <p:ph idx="10"/>
          </p:nvPr>
        </p:nvSpPr>
        <p:spPr>
          <a:xfrm>
            <a:off x="2176976" y="3068960"/>
            <a:ext cx="6509824" cy="2592288"/>
          </a:xfrm>
        </p:spPr>
        <p:txBody>
          <a:bodyPr>
            <a:noAutofit/>
          </a:bodyPr>
          <a:lstStyle/>
          <a:p>
            <a:pPr algn="ctr"/>
            <a:r>
              <a:rPr lang="en-GB" b="1" dirty="0">
                <a:latin typeface="+mj-lt"/>
              </a:rPr>
              <a:t>CU in the Community</a:t>
            </a:r>
          </a:p>
          <a:p>
            <a:pPr defTabSz="914400"/>
            <a:r>
              <a:rPr lang="en-GB" sz="2000" dirty="0">
                <a:latin typeface="+mn-lt"/>
              </a:rPr>
              <a:t>Exploring new opportunities and resources to develop CU Learning Activities with a Social Action focus.</a:t>
            </a:r>
          </a:p>
          <a:p>
            <a:pPr algn="l" defTabSz="914400"/>
            <a:r>
              <a:rPr lang="en-GB" sz="2000" dirty="0">
                <a:latin typeface="+mn-lt"/>
              </a:rPr>
              <a:t>Drawing on projects and ideas from our Youth Social Action project with the Education Endowment Foundation, Durham University and CUs in Blackpool, Blackburn, Middlesbrough and Lancashire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260648"/>
            <a:ext cx="1963737" cy="660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79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www.childrensuniversity.co.uk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Youth Social Action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2176976" y="1600201"/>
            <a:ext cx="6509824" cy="2836912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Young people taking practical action in the service of others…..</a:t>
            </a:r>
          </a:p>
          <a:p>
            <a:endParaRPr lang="en-GB" dirty="0">
              <a:latin typeface="+mn-lt"/>
            </a:endParaRPr>
          </a:p>
          <a:p>
            <a:r>
              <a:rPr lang="en-GB" dirty="0" smtClean="0">
                <a:latin typeface="+mn-lt"/>
              </a:rPr>
              <a:t>In order to create positive social change that is of benefit to the wider community as well as to the young person themselves</a:t>
            </a:r>
          </a:p>
        </p:txBody>
      </p:sp>
      <p:pic>
        <p:nvPicPr>
          <p:cNvPr id="6" name="Picture 2" descr="S:\Validation Training\Train the Trainers\Knowsleygirlcropp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" b="1747"/>
          <a:stretch>
            <a:fillRect/>
          </a:stretch>
        </p:blipFill>
        <p:spPr bwMode="auto">
          <a:xfrm>
            <a:off x="0" y="255024"/>
            <a:ext cx="1963738" cy="660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05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www.childrensuniversity.co.uk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Outcomes of Social Action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GB" b="1" dirty="0">
                <a:solidFill>
                  <a:srgbClr val="034EA2"/>
                </a:solidFill>
                <a:latin typeface="+mn-lt"/>
              </a:rPr>
              <a:t>Optimism…..</a:t>
            </a:r>
          </a:p>
          <a:p>
            <a:r>
              <a:rPr lang="en-GB" dirty="0">
                <a:latin typeface="+mn-lt"/>
              </a:rPr>
              <a:t>Communication</a:t>
            </a:r>
            <a:r>
              <a:rPr lang="en-GB" dirty="0" smtClean="0">
                <a:latin typeface="+mn-lt"/>
              </a:rPr>
              <a:t>, creativity, confidence and agency</a:t>
            </a:r>
          </a:p>
          <a:p>
            <a:endParaRPr lang="en-GB" dirty="0" smtClean="0">
              <a:latin typeface="+mn-lt"/>
            </a:endParaRPr>
          </a:p>
          <a:p>
            <a:r>
              <a:rPr lang="en-GB" b="1" dirty="0" smtClean="0">
                <a:solidFill>
                  <a:srgbClr val="034EA2"/>
                </a:solidFill>
                <a:latin typeface="+mn-lt"/>
              </a:rPr>
              <a:t>Determination…..</a:t>
            </a:r>
          </a:p>
          <a:p>
            <a:r>
              <a:rPr lang="en-GB" dirty="0" smtClean="0">
                <a:latin typeface="+mn-lt"/>
              </a:rPr>
              <a:t>Planning and problem solving, resilience, grit</a:t>
            </a:r>
          </a:p>
          <a:p>
            <a:endParaRPr lang="en-GB" dirty="0">
              <a:solidFill>
                <a:srgbClr val="034EA2"/>
              </a:solidFill>
              <a:latin typeface="+mn-lt"/>
            </a:endParaRPr>
          </a:p>
          <a:p>
            <a:r>
              <a:rPr lang="en-GB" b="1" dirty="0" smtClean="0">
                <a:solidFill>
                  <a:srgbClr val="034EA2"/>
                </a:solidFill>
                <a:latin typeface="+mn-lt"/>
              </a:rPr>
              <a:t>Emotional intelligence…..</a:t>
            </a:r>
          </a:p>
          <a:p>
            <a:r>
              <a:rPr lang="en-GB" dirty="0" smtClean="0">
                <a:latin typeface="+mn-lt"/>
              </a:rPr>
              <a:t>Leadership, relationships, managing feelings, self control</a:t>
            </a:r>
          </a:p>
        </p:txBody>
      </p:sp>
      <p:pic>
        <p:nvPicPr>
          <p:cNvPr id="5" name="Picture 2" descr="S:\Validation Training\Train the Trainers\Dancinggirlcropp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" b="1747"/>
          <a:stretch>
            <a:fillRect/>
          </a:stretch>
        </p:blipFill>
        <p:spPr bwMode="auto">
          <a:xfrm>
            <a:off x="0" y="255024"/>
            <a:ext cx="1963738" cy="660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30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6976" y="1700808"/>
            <a:ext cx="6787512" cy="4464496"/>
          </a:xfrm>
        </p:spPr>
        <p:txBody>
          <a:bodyPr>
            <a:noAutofit/>
          </a:bodyPr>
          <a:lstStyle/>
          <a:p>
            <a:r>
              <a:rPr lang="en-GB" sz="2200" i="1" dirty="0" smtClean="0">
                <a:solidFill>
                  <a:srgbClr val="034EA2"/>
                </a:solidFill>
                <a:latin typeface="+mn-lt"/>
              </a:rPr>
              <a:t>Affirming the principles of quality youth social action</a:t>
            </a:r>
          </a:p>
          <a:p>
            <a:r>
              <a:rPr lang="en-GB" sz="2200" b="1" dirty="0" smtClean="0">
                <a:solidFill>
                  <a:srgbClr val="034EA2"/>
                </a:solidFill>
                <a:latin typeface="+mn-lt"/>
              </a:rPr>
              <a:t>Challenging: </a:t>
            </a:r>
            <a:r>
              <a:rPr lang="en-GB" sz="2200" dirty="0" smtClean="0">
                <a:latin typeface="+mn-lt"/>
              </a:rPr>
              <a:t>all activities quality assured against CU Planning for Learning framework</a:t>
            </a:r>
          </a:p>
          <a:p>
            <a:r>
              <a:rPr lang="en-GB" sz="2200" b="1" dirty="0" smtClean="0">
                <a:solidFill>
                  <a:srgbClr val="034EA2"/>
                </a:solidFill>
                <a:latin typeface="+mn-lt"/>
              </a:rPr>
              <a:t>Youth led: </a:t>
            </a:r>
            <a:r>
              <a:rPr lang="en-GB" sz="2200" dirty="0" smtClean="0">
                <a:latin typeface="+mn-lt"/>
              </a:rPr>
              <a:t>young people will contribute to the design of the new social action opportunities</a:t>
            </a:r>
          </a:p>
          <a:p>
            <a:r>
              <a:rPr lang="en-GB" sz="2200" b="1" dirty="0" smtClean="0">
                <a:solidFill>
                  <a:srgbClr val="034EA2"/>
                </a:solidFill>
                <a:latin typeface="+mn-lt"/>
              </a:rPr>
              <a:t>Socially impactful</a:t>
            </a:r>
            <a:r>
              <a:rPr lang="en-GB" sz="2200" b="1" dirty="0" smtClean="0">
                <a:latin typeface="+mn-lt"/>
              </a:rPr>
              <a:t>: </a:t>
            </a:r>
            <a:r>
              <a:rPr lang="en-GB" sz="2200" dirty="0" smtClean="0">
                <a:latin typeface="+mn-lt"/>
              </a:rPr>
              <a:t>participants tell us how we make a difference – open to all – most active where most needed</a:t>
            </a:r>
          </a:p>
          <a:p>
            <a:r>
              <a:rPr lang="en-GB" sz="2200" b="1" dirty="0" smtClean="0">
                <a:solidFill>
                  <a:srgbClr val="034EA2"/>
                </a:solidFill>
                <a:latin typeface="+mn-lt"/>
              </a:rPr>
              <a:t>Progressive: </a:t>
            </a:r>
            <a:r>
              <a:rPr lang="en-GB" sz="2200" dirty="0">
                <a:latin typeface="+mn-lt"/>
              </a:rPr>
              <a:t>b</a:t>
            </a:r>
            <a:r>
              <a:rPr lang="en-GB" sz="2200" dirty="0" smtClean="0">
                <a:latin typeface="+mn-lt"/>
              </a:rPr>
              <a:t>uilding both a service and a learning journey</a:t>
            </a:r>
          </a:p>
          <a:p>
            <a:r>
              <a:rPr lang="en-GB" sz="2200" b="1" dirty="0" smtClean="0">
                <a:solidFill>
                  <a:srgbClr val="034EA2"/>
                </a:solidFill>
                <a:latin typeface="+mn-lt"/>
              </a:rPr>
              <a:t>Reflective</a:t>
            </a:r>
            <a:r>
              <a:rPr lang="en-GB" sz="2200" dirty="0" smtClean="0">
                <a:solidFill>
                  <a:srgbClr val="034EA2"/>
                </a:solidFill>
                <a:latin typeface="+mn-lt"/>
              </a:rPr>
              <a:t>: </a:t>
            </a:r>
            <a:r>
              <a:rPr lang="en-GB" sz="2200" dirty="0" smtClean="0">
                <a:latin typeface="+mn-lt"/>
              </a:rPr>
              <a:t>the learning passport is the start of a learning conversation</a:t>
            </a:r>
          </a:p>
          <a:p>
            <a:r>
              <a:rPr lang="en-GB" sz="2200" b="1" dirty="0" smtClean="0">
                <a:solidFill>
                  <a:srgbClr val="034EA2"/>
                </a:solidFill>
                <a:latin typeface="+mn-lt"/>
              </a:rPr>
              <a:t>Embedded: </a:t>
            </a:r>
            <a:r>
              <a:rPr lang="en-GB" sz="2200" dirty="0" smtClean="0">
                <a:latin typeface="+mn-lt"/>
              </a:rPr>
              <a:t>social action opportunities planned as an integral part of CU activity </a:t>
            </a:r>
            <a:endParaRPr lang="en-GB" sz="2200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www.childrensuniversity.co.uk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2" descr="S:\Validation Training\Train the Trainers\Leedsgirlcropped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" b="1747"/>
          <a:stretch>
            <a:fillRect/>
          </a:stretch>
        </p:blipFill>
        <p:spPr bwMode="auto">
          <a:xfrm>
            <a:off x="0" y="255024"/>
            <a:ext cx="1963738" cy="660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94136" y="332656"/>
            <a:ext cx="66967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ct val="0"/>
              </a:spcBef>
            </a:pPr>
            <a:r>
              <a:rPr lang="en-GB" sz="4000" b="1" dirty="0">
                <a:solidFill>
                  <a:srgbClr val="034EA2"/>
                </a:solidFill>
              </a:rPr>
              <a:t>Young people as the solution, not the problem</a:t>
            </a:r>
          </a:p>
        </p:txBody>
      </p:sp>
    </p:spTree>
    <p:extLst>
      <p:ext uri="{BB962C8B-B14F-4D97-AF65-F5344CB8AC3E}">
        <p14:creationId xmlns:p14="http://schemas.microsoft.com/office/powerpoint/2010/main" val="235139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3692" y="1556792"/>
            <a:ext cx="6509824" cy="396044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</a:rPr>
              <a:t>What matters both to our children and the community?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</a:rPr>
              <a:t>What current clubs/activities could we build on?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</a:rPr>
              <a:t>How will we consult young people?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</a:rPr>
              <a:t>How can our ideas help and support our community?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</a:rPr>
              <a:t>Who are our potential partners?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</a:rPr>
              <a:t>What tangible outcomes can we plan for?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</a:rPr>
              <a:t>Where could this lead?</a:t>
            </a:r>
            <a:endParaRPr lang="en-GB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www.childrensuniversity.co.uk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2" descr="S:\Validation Training\Train the Trainers\Dancinggirlcropp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" b="1747"/>
          <a:stretch>
            <a:fillRect/>
          </a:stretch>
        </p:blipFill>
        <p:spPr bwMode="auto">
          <a:xfrm>
            <a:off x="0" y="255024"/>
            <a:ext cx="1963738" cy="660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62676" y="560874"/>
            <a:ext cx="6768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ct val="20000"/>
              </a:spcBef>
            </a:pPr>
            <a:r>
              <a:rPr lang="en-GB" sz="4000" b="1" dirty="0">
                <a:solidFill>
                  <a:srgbClr val="034EA2"/>
                </a:solidFill>
                <a:latin typeface="+mj-lt"/>
                <a:ea typeface="+mj-ea"/>
                <a:cs typeface="+mj-cs"/>
              </a:rPr>
              <a:t>Planning for Social Action</a:t>
            </a:r>
          </a:p>
        </p:txBody>
      </p:sp>
    </p:spTree>
    <p:extLst>
      <p:ext uri="{BB962C8B-B14F-4D97-AF65-F5344CB8AC3E}">
        <p14:creationId xmlns:p14="http://schemas.microsoft.com/office/powerpoint/2010/main" val="300539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6976" y="1162865"/>
            <a:ext cx="6509824" cy="190609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</a:rPr>
              <a:t>KS </a:t>
            </a:r>
            <a:r>
              <a:rPr lang="en-GB" dirty="0">
                <a:latin typeface="+mn-lt"/>
              </a:rPr>
              <a:t>2 Sats Y6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KS 2 Optional SATs Y5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Wider Outcomes baseline 2014, summer 2015, summer 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www.childrensuniversity.co.uk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5587"/>
            <a:ext cx="1963737" cy="660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159050" y="3981678"/>
            <a:ext cx="6509824" cy="12645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Academic performance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Personal skills, active participation, social attitudes, ambition and aspiration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2638" y="488866"/>
            <a:ext cx="66408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Bef>
                <a:spcPct val="20000"/>
              </a:spcBef>
            </a:pPr>
            <a:r>
              <a:rPr lang="en-GB" sz="4000" b="1" dirty="0">
                <a:solidFill>
                  <a:srgbClr val="034EA2"/>
                </a:solidFill>
                <a:latin typeface="+mj-lt"/>
                <a:ea typeface="+mj-ea"/>
                <a:cs typeface="+mj-cs"/>
              </a:rPr>
              <a:t>Evaluation for Social Action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2044750" y="3225170"/>
            <a:ext cx="56454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Bef>
                <a:spcPct val="20000"/>
              </a:spcBef>
            </a:pPr>
            <a:r>
              <a:rPr lang="en-GB" sz="4000" b="1" dirty="0">
                <a:solidFill>
                  <a:srgbClr val="034EA2"/>
                </a:solidFill>
                <a:latin typeface="+mj-lt"/>
                <a:ea typeface="+mj-ea"/>
                <a:cs typeface="+mj-cs"/>
              </a:rPr>
              <a:t>Measuring impact:</a:t>
            </a:r>
          </a:p>
        </p:txBody>
      </p:sp>
    </p:spTree>
    <p:extLst>
      <p:ext uri="{BB962C8B-B14F-4D97-AF65-F5344CB8AC3E}">
        <p14:creationId xmlns:p14="http://schemas.microsoft.com/office/powerpoint/2010/main" val="237566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TT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TT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TTT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TTT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TTT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332</Words>
  <Application>Microsoft Office PowerPoint</Application>
  <PresentationFormat>On-screen Show (4:3)</PresentationFormat>
  <Paragraphs>45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TTTtemplate</vt:lpstr>
      <vt:lpstr>1_TTTtemplate</vt:lpstr>
      <vt:lpstr>2_TTTtemplate</vt:lpstr>
      <vt:lpstr>3_TTTtemplate</vt:lpstr>
      <vt:lpstr>4_TTTtemplate</vt:lpstr>
      <vt:lpstr>Developing Social Action with Children’s University Partners</vt:lpstr>
      <vt:lpstr>Youth Social Action</vt:lpstr>
      <vt:lpstr>Outcomes of Social Action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Lynne Upton</dc:creator>
  <cp:lastModifiedBy>Penny Wolfe</cp:lastModifiedBy>
  <cp:revision>19</cp:revision>
  <cp:lastPrinted>2014-12-02T09:58:39Z</cp:lastPrinted>
  <dcterms:created xsi:type="dcterms:W3CDTF">2014-11-19T12:02:52Z</dcterms:created>
  <dcterms:modified xsi:type="dcterms:W3CDTF">2014-12-10T13:24:05Z</dcterms:modified>
</cp:coreProperties>
</file>