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96" r:id="rId2"/>
    <p:sldId id="353" r:id="rId3"/>
    <p:sldId id="401" r:id="rId4"/>
    <p:sldId id="354" r:id="rId5"/>
    <p:sldId id="356" r:id="rId6"/>
    <p:sldId id="357" r:id="rId7"/>
    <p:sldId id="362" r:id="rId8"/>
    <p:sldId id="397" r:id="rId9"/>
    <p:sldId id="402" r:id="rId10"/>
    <p:sldId id="399" r:id="rId11"/>
  </p:sldIdLst>
  <p:sldSz cx="9144000" cy="6858000" type="screen4x3"/>
  <p:notesSz cx="6858000" cy="994568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AB46"/>
    <a:srgbClr val="5FAA46"/>
    <a:srgbClr val="558322"/>
    <a:srgbClr val="3C2C1D"/>
    <a:srgbClr val="BDCD05"/>
    <a:srgbClr val="6CCD05"/>
    <a:srgbClr val="558321"/>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86" autoAdjust="0"/>
    <p:restoredTop sz="81183" autoAdjust="0"/>
  </p:normalViewPr>
  <p:slideViewPr>
    <p:cSldViewPr snapToGrid="0">
      <p:cViewPr varScale="1">
        <p:scale>
          <a:sx n="70" d="100"/>
          <a:sy n="70" d="100"/>
        </p:scale>
        <p:origin x="-1314" y="-96"/>
      </p:cViewPr>
      <p:guideLst>
        <p:guide orient="horz" pos="258"/>
        <p:guide orient="horz" pos="1253"/>
        <p:guide orient="horz" pos="1516"/>
        <p:guide orient="horz" pos="1427"/>
        <p:guide pos="679"/>
        <p:guide pos="2888"/>
        <p:guide pos="3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864" y="1507"/>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335" cy="497603"/>
          </a:xfrm>
          <a:prstGeom prst="rect">
            <a:avLst/>
          </a:prstGeom>
        </p:spPr>
        <p:txBody>
          <a:bodyPr vert="horz" lIns="91861" tIns="45930" rIns="91861" bIns="4593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064" y="0"/>
            <a:ext cx="2972335" cy="497603"/>
          </a:xfrm>
          <a:prstGeom prst="rect">
            <a:avLst/>
          </a:prstGeom>
        </p:spPr>
        <p:txBody>
          <a:bodyPr vert="horz" lIns="91861" tIns="45930" rIns="91861" bIns="45930" rtlCol="0"/>
          <a:lstStyle>
            <a:lvl1pPr algn="r">
              <a:defRPr sz="1200">
                <a:latin typeface="Arial" charset="0"/>
                <a:cs typeface="Arial" charset="0"/>
              </a:defRPr>
            </a:lvl1pPr>
          </a:lstStyle>
          <a:p>
            <a:pPr>
              <a:defRPr/>
            </a:pPr>
            <a:fld id="{870A5E7F-AC2A-413C-ABF4-1DDF8DDAE135}" type="datetimeFigureOut">
              <a:rPr lang="en-US"/>
              <a:pPr>
                <a:defRPr/>
              </a:pPr>
              <a:t>12/12/2014</a:t>
            </a:fld>
            <a:endParaRPr lang="en-US"/>
          </a:p>
        </p:txBody>
      </p:sp>
      <p:sp>
        <p:nvSpPr>
          <p:cNvPr id="4" name="Footer Placeholder 3"/>
          <p:cNvSpPr>
            <a:spLocks noGrp="1"/>
          </p:cNvSpPr>
          <p:nvPr>
            <p:ph type="ftr" sz="quarter" idx="2"/>
          </p:nvPr>
        </p:nvSpPr>
        <p:spPr>
          <a:xfrm>
            <a:off x="0" y="9446496"/>
            <a:ext cx="2972335" cy="497603"/>
          </a:xfrm>
          <a:prstGeom prst="rect">
            <a:avLst/>
          </a:prstGeom>
        </p:spPr>
        <p:txBody>
          <a:bodyPr vert="horz" lIns="91861" tIns="45930" rIns="91861" bIns="4593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064" y="9446496"/>
            <a:ext cx="2972335" cy="497603"/>
          </a:xfrm>
          <a:prstGeom prst="rect">
            <a:avLst/>
          </a:prstGeom>
        </p:spPr>
        <p:txBody>
          <a:bodyPr vert="horz" lIns="91861" tIns="45930" rIns="91861" bIns="45930" rtlCol="0" anchor="b"/>
          <a:lstStyle>
            <a:lvl1pPr algn="r">
              <a:defRPr sz="1200">
                <a:latin typeface="Arial" charset="0"/>
                <a:cs typeface="Arial" charset="0"/>
              </a:defRPr>
            </a:lvl1pPr>
          </a:lstStyle>
          <a:p>
            <a:pPr>
              <a:defRPr/>
            </a:pPr>
            <a:fld id="{58940397-B07B-4DCF-BAAD-028999A8F6CD}" type="slidenum">
              <a:rPr lang="en-US"/>
              <a:pPr>
                <a:defRPr/>
              </a:pPr>
              <a:t>‹#›</a:t>
            </a:fld>
            <a:endParaRPr lang="en-US"/>
          </a:p>
        </p:txBody>
      </p:sp>
    </p:spTree>
    <p:extLst>
      <p:ext uri="{BB962C8B-B14F-4D97-AF65-F5344CB8AC3E}">
        <p14:creationId xmlns:p14="http://schemas.microsoft.com/office/powerpoint/2010/main" val="2773637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335" cy="497603"/>
          </a:xfrm>
          <a:prstGeom prst="rect">
            <a:avLst/>
          </a:prstGeom>
        </p:spPr>
        <p:txBody>
          <a:bodyPr vert="horz" lIns="91861" tIns="45930" rIns="91861" bIns="45930" rtlCol="0"/>
          <a:lstStyle>
            <a:lvl1pPr algn="l">
              <a:defRPr sz="1200"/>
            </a:lvl1pPr>
          </a:lstStyle>
          <a:p>
            <a:endParaRPr lang="en-GB"/>
          </a:p>
        </p:txBody>
      </p:sp>
      <p:sp>
        <p:nvSpPr>
          <p:cNvPr id="3" name="Date Placeholder 2"/>
          <p:cNvSpPr>
            <a:spLocks noGrp="1"/>
          </p:cNvSpPr>
          <p:nvPr>
            <p:ph type="dt" idx="1"/>
          </p:nvPr>
        </p:nvSpPr>
        <p:spPr>
          <a:xfrm>
            <a:off x="3884064" y="0"/>
            <a:ext cx="2972335" cy="497603"/>
          </a:xfrm>
          <a:prstGeom prst="rect">
            <a:avLst/>
          </a:prstGeom>
        </p:spPr>
        <p:txBody>
          <a:bodyPr vert="horz" lIns="91861" tIns="45930" rIns="91861" bIns="45930" rtlCol="0"/>
          <a:lstStyle>
            <a:lvl1pPr algn="r">
              <a:defRPr sz="1200"/>
            </a:lvl1pPr>
          </a:lstStyle>
          <a:p>
            <a:fld id="{2803F8C0-F777-4400-AC91-1269A0539A79}" type="datetimeFigureOut">
              <a:rPr lang="en-US" smtClean="0"/>
              <a:pPr/>
              <a:t>12/12/2014</a:t>
            </a:fld>
            <a:endParaRPr lang="en-GB"/>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61" tIns="45930" rIns="91861" bIns="45930" rtlCol="0" anchor="ctr"/>
          <a:lstStyle/>
          <a:p>
            <a:endParaRPr lang="en-GB"/>
          </a:p>
        </p:txBody>
      </p:sp>
      <p:sp>
        <p:nvSpPr>
          <p:cNvPr id="5" name="Notes Placeholder 4"/>
          <p:cNvSpPr>
            <a:spLocks noGrp="1"/>
          </p:cNvSpPr>
          <p:nvPr>
            <p:ph type="body" sz="quarter" idx="3"/>
          </p:nvPr>
        </p:nvSpPr>
        <p:spPr>
          <a:xfrm>
            <a:off x="685800" y="4724838"/>
            <a:ext cx="5486400" cy="4475242"/>
          </a:xfrm>
          <a:prstGeom prst="rect">
            <a:avLst/>
          </a:prstGeom>
        </p:spPr>
        <p:txBody>
          <a:bodyPr vert="horz" lIns="91861" tIns="45930" rIns="91861" bIns="4593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496"/>
            <a:ext cx="2972335" cy="497603"/>
          </a:xfrm>
          <a:prstGeom prst="rect">
            <a:avLst/>
          </a:prstGeom>
        </p:spPr>
        <p:txBody>
          <a:bodyPr vert="horz" lIns="91861" tIns="45930" rIns="91861" bIns="45930" rtlCol="0" anchor="b"/>
          <a:lstStyle>
            <a:lvl1pPr algn="l">
              <a:defRPr sz="1200"/>
            </a:lvl1pPr>
          </a:lstStyle>
          <a:p>
            <a:endParaRPr lang="en-GB"/>
          </a:p>
        </p:txBody>
      </p:sp>
      <p:sp>
        <p:nvSpPr>
          <p:cNvPr id="7" name="Slide Number Placeholder 6"/>
          <p:cNvSpPr>
            <a:spLocks noGrp="1"/>
          </p:cNvSpPr>
          <p:nvPr>
            <p:ph type="sldNum" sz="quarter" idx="5"/>
          </p:nvPr>
        </p:nvSpPr>
        <p:spPr>
          <a:xfrm>
            <a:off x="3884064" y="9446496"/>
            <a:ext cx="2972335" cy="497603"/>
          </a:xfrm>
          <a:prstGeom prst="rect">
            <a:avLst/>
          </a:prstGeom>
        </p:spPr>
        <p:txBody>
          <a:bodyPr vert="horz" lIns="91861" tIns="45930" rIns="91861" bIns="45930" rtlCol="0" anchor="b"/>
          <a:lstStyle>
            <a:lvl1pPr algn="r">
              <a:defRPr sz="1200"/>
            </a:lvl1pPr>
          </a:lstStyle>
          <a:p>
            <a:fld id="{8E939403-5D66-424B-B015-35B0F749A818}" type="slidenum">
              <a:rPr lang="en-GB" smtClean="0"/>
              <a:pPr/>
              <a:t>‹#›</a:t>
            </a:fld>
            <a:endParaRPr lang="en-GB"/>
          </a:p>
        </p:txBody>
      </p:sp>
    </p:spTree>
    <p:extLst>
      <p:ext uri="{BB962C8B-B14F-4D97-AF65-F5344CB8AC3E}">
        <p14:creationId xmlns:p14="http://schemas.microsoft.com/office/powerpoint/2010/main" val="72911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939403-5D66-424B-B015-35B0F749A818}" type="slidenum">
              <a:rPr lang="en-GB" smtClean="0"/>
              <a:pPr/>
              <a:t>1</a:t>
            </a:fld>
            <a:endParaRPr lang="en-GB"/>
          </a:p>
        </p:txBody>
      </p:sp>
    </p:spTree>
    <p:extLst>
      <p:ext uri="{BB962C8B-B14F-4D97-AF65-F5344CB8AC3E}">
        <p14:creationId xmlns:p14="http://schemas.microsoft.com/office/powerpoint/2010/main" val="3457709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8698">
              <a:defRPr/>
            </a:pPr>
            <a:r>
              <a:rPr lang="en-GB" b="1" dirty="0" smtClean="0"/>
              <a:t>Educational Charity:</a:t>
            </a:r>
          </a:p>
          <a:p>
            <a:r>
              <a:rPr lang="en-GB" dirty="0" smtClean="0"/>
              <a:t>Start to tell them about OBT. Educational Charity – the educational but is that we are advised by a panel of senior teachers so everything we deliver in the outdoors, develops skills that will help back in the classroom.  </a:t>
            </a:r>
          </a:p>
          <a:p>
            <a:pPr defTabSz="918698">
              <a:defRPr/>
            </a:pPr>
            <a:endParaRPr lang="en-GB" baseline="0" dirty="0" smtClean="0"/>
          </a:p>
          <a:p>
            <a:pPr defTabSz="918698">
              <a:defRPr/>
            </a:pPr>
            <a:r>
              <a:rPr lang="en-GB" baseline="0" dirty="0" smtClean="0"/>
              <a:t>Work with schools and colleges, individuals and </a:t>
            </a:r>
            <a:r>
              <a:rPr lang="en-GB" baseline="0" dirty="0" err="1" smtClean="0"/>
              <a:t>corporates</a:t>
            </a:r>
            <a:r>
              <a:rPr lang="en-GB" baseline="0" dirty="0" smtClean="0"/>
              <a:t>, including graduate and apprentices.</a:t>
            </a:r>
            <a:endParaRPr lang="en-GB" dirty="0" smtClean="0"/>
          </a:p>
          <a:p>
            <a:endParaRPr lang="en-GB" dirty="0"/>
          </a:p>
        </p:txBody>
      </p:sp>
      <p:sp>
        <p:nvSpPr>
          <p:cNvPr id="4" name="Slide Number Placeholder 3"/>
          <p:cNvSpPr>
            <a:spLocks noGrp="1"/>
          </p:cNvSpPr>
          <p:nvPr>
            <p:ph type="sldNum" sz="quarter" idx="10"/>
          </p:nvPr>
        </p:nvSpPr>
        <p:spPr/>
        <p:txBody>
          <a:bodyPr/>
          <a:lstStyle/>
          <a:p>
            <a:fld id="{EF58A6C0-7797-4C6B-BCE6-D4171E7C316C}"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939403-5D66-424B-B015-35B0F749A818}" type="slidenum">
              <a:rPr lang="en-GB" smtClean="0"/>
              <a:pPr/>
              <a:t>3</a:t>
            </a:fld>
            <a:endParaRPr lang="en-GB"/>
          </a:p>
        </p:txBody>
      </p:sp>
    </p:spTree>
    <p:extLst>
      <p:ext uri="{BB962C8B-B14F-4D97-AF65-F5344CB8AC3E}">
        <p14:creationId xmlns:p14="http://schemas.microsoft.com/office/powerpoint/2010/main" val="3457709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Places.  Ofsted said that “Memorable learning happens in memorable places”.  Use the environment to inspire them.  </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2FDDBC-132C-4F19-BA39-58931152D251}"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Meet you off the bus – with you for the duration</a:t>
            </a:r>
          </a:p>
          <a:p>
            <a:r>
              <a:rPr lang="en-GB" dirty="0" smtClean="0"/>
              <a:t>years of experience in personal development and are both excellent outdoor instructors and educators. </a:t>
            </a:r>
            <a:r>
              <a:rPr lang="en-US" dirty="0" smtClean="0"/>
              <a:t>They have technical skills to shape the week etc and the soft skills to understand the group dynamic and support everyone etc.</a:t>
            </a:r>
            <a:endParaRPr lang="en-GB" dirty="0"/>
          </a:p>
        </p:txBody>
      </p:sp>
      <p:sp>
        <p:nvSpPr>
          <p:cNvPr id="4" name="Slide Number Placeholder 3"/>
          <p:cNvSpPr>
            <a:spLocks noGrp="1"/>
          </p:cNvSpPr>
          <p:nvPr>
            <p:ph type="sldNum" sz="quarter" idx="10"/>
          </p:nvPr>
        </p:nvSpPr>
        <p:spPr/>
        <p:txBody>
          <a:bodyPr/>
          <a:lstStyle/>
          <a:p>
            <a:fld id="{8E939403-5D66-424B-B015-35B0F749A818}"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dirty="0" smtClean="0"/>
              <a:t>the process of learning through experience. We’ll be asking continually “what skills are you using now, what can you do differently, how can you use that back at school”.  EG, They might think that they’ve been canoeing but they’ll be using listening skills, working together etc.  Some sessions will build on leadership / following. Plan-do-review-apply</a:t>
            </a:r>
          </a:p>
          <a:p>
            <a:endParaRPr lang="en-GB"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136450-E287-4667-9AED-086BFBA1C73E}"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The Y9 / 10 will be voting for the government in 3 or 4 years.... It’s not to soon to be developing good habits.  They’ll need this for GCSEs, they’ll need this for their next step, whether that’s 6</a:t>
            </a:r>
            <a:r>
              <a:rPr lang="en-GB" baseline="30000" smtClean="0"/>
              <a:t>th</a:t>
            </a:r>
            <a:r>
              <a:rPr lang="en-GB" smtClean="0"/>
              <a:t> form or apprenticeships....</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226765-88B4-48FC-90F8-42D8A59590AA}" type="slidenum">
              <a:rPr lang="en-GB" smtClean="0"/>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dirty="0" smtClean="0"/>
              <a:t>“Social action can broadly be defined as practical action in the service of others, which is:</a:t>
            </a:r>
          </a:p>
          <a:p>
            <a:pPr lvl="0"/>
            <a:r>
              <a:rPr lang="en-GB" dirty="0" smtClean="0"/>
              <a:t>carried out by individuals or groups of people working together</a:t>
            </a:r>
          </a:p>
          <a:p>
            <a:pPr lvl="0"/>
            <a:r>
              <a:rPr lang="en-GB" dirty="0" smtClean="0"/>
              <a:t>not mandated and not for profit</a:t>
            </a:r>
          </a:p>
          <a:p>
            <a:pPr lvl="0"/>
            <a:r>
              <a:rPr lang="en-GB" dirty="0" smtClean="0"/>
              <a:t>done for the good of others - individuals, communities and/or society</a:t>
            </a:r>
          </a:p>
          <a:p>
            <a:pPr lvl="0"/>
            <a:r>
              <a:rPr lang="en-GB" dirty="0" smtClean="0"/>
              <a:t>bringing about social change and/or value </a:t>
            </a:r>
          </a:p>
          <a:p>
            <a:r>
              <a:rPr lang="en-GB" dirty="0" smtClean="0"/>
              <a:t>Social action can include formal or informal volunteering, the giving of time and money or simply people helping people.”</a:t>
            </a:r>
          </a:p>
          <a:p>
            <a:endParaRPr lang="en-GB" dirty="0"/>
          </a:p>
        </p:txBody>
      </p:sp>
      <p:sp>
        <p:nvSpPr>
          <p:cNvPr id="4" name="Slide Number Placeholder 3"/>
          <p:cNvSpPr>
            <a:spLocks noGrp="1"/>
          </p:cNvSpPr>
          <p:nvPr>
            <p:ph type="sldNum" sz="quarter" idx="10"/>
          </p:nvPr>
        </p:nvSpPr>
        <p:spPr/>
        <p:txBody>
          <a:bodyPr/>
          <a:lstStyle/>
          <a:p>
            <a:fld id="{8E939403-5D66-424B-B015-35B0F749A818}"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939403-5D66-424B-B015-35B0F749A818}" type="slidenum">
              <a:rPr lang="en-GB" smtClean="0"/>
              <a:pPr/>
              <a:t>9</a:t>
            </a:fld>
            <a:endParaRPr lang="en-GB"/>
          </a:p>
        </p:txBody>
      </p:sp>
    </p:spTree>
    <p:extLst>
      <p:ext uri="{BB962C8B-B14F-4D97-AF65-F5344CB8AC3E}">
        <p14:creationId xmlns:p14="http://schemas.microsoft.com/office/powerpoint/2010/main" val="345770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60420" y="1883484"/>
            <a:ext cx="3670300" cy="825197"/>
          </a:xfrm>
        </p:spPr>
        <p:txBody>
          <a:bodyPr anchor="t"/>
          <a:lstStyle>
            <a:lvl1pPr algn="l">
              <a:lnSpc>
                <a:spcPts val="3000"/>
              </a:lnSpc>
              <a:defRPr sz="30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960420" y="2799272"/>
            <a:ext cx="3687885" cy="365959"/>
          </a:xfrm>
        </p:spPr>
        <p:txBody>
          <a:bodyPr/>
          <a:lstStyle>
            <a:lvl1pPr marL="0" indent="0" algn="l">
              <a:lnSpc>
                <a:spcPct val="100000"/>
              </a:lnSpc>
              <a:spcBef>
                <a:spcPts val="0"/>
              </a:spcBef>
              <a:buNone/>
              <a:defRPr sz="1500">
                <a:solidFill>
                  <a:srgbClr val="3C2C1D"/>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transition advClick="0" advTm="2000">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5821522F-C614-454F-9BFB-87F3447091FF}" type="slidenum">
              <a:rPr lang="en-GB"/>
              <a:pPr>
                <a:defRPr/>
              </a:pPr>
              <a:t>‹#›</a:t>
            </a:fld>
            <a:endParaRPr lang="en-GB"/>
          </a:p>
        </p:txBody>
      </p:sp>
    </p:spTree>
  </p:cSld>
  <p:clrMapOvr>
    <a:masterClrMapping/>
  </p:clrMapOvr>
  <p:transition advClick="0" advTm="2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3EB1AC77-BD05-49EF-B1EA-4A3B564779A9}" type="slidenum">
              <a:rPr lang="en-GB"/>
              <a:pPr>
                <a:defRPr/>
              </a:pPr>
              <a:t>‹#›</a:t>
            </a:fld>
            <a:endParaRPr lang="en-GB"/>
          </a:p>
        </p:txBody>
      </p:sp>
    </p:spTree>
  </p:cSld>
  <p:clrMapOvr>
    <a:masterClrMapping/>
  </p:clrMapOvr>
  <p:transition advClick="0" advTm="2000">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181C5A5E-5A00-4D76-ADA4-722A22A87CAA}" type="slidenum">
              <a:rPr lang="en-GB"/>
              <a:pPr>
                <a:defRPr/>
              </a:pPr>
              <a:t>‹#›</a:t>
            </a:fld>
            <a:endParaRPr lang="en-GB"/>
          </a:p>
        </p:txBody>
      </p:sp>
    </p:spTree>
  </p:cSld>
  <p:clrMapOvr>
    <a:masterClrMapping/>
  </p:clrMapOvr>
  <p:transition advClick="0" advTm="2000">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DA3949DF-C600-4BD3-BBD6-5B07C02F2483}" type="slidenum">
              <a:rPr lang="en-GB"/>
              <a:pPr>
                <a:defRPr/>
              </a:pPr>
              <a:t>‹#›</a:t>
            </a:fld>
            <a:endParaRPr lang="en-GB"/>
          </a:p>
        </p:txBody>
      </p:sp>
    </p:spTree>
  </p:cSld>
  <p:clrMapOvr>
    <a:masterClrMapping/>
  </p:clrMapOvr>
  <p:transition advClick="0" advTm="2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251520" y="332656"/>
            <a:ext cx="4608512"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defRPr sz="2800" b="1">
                <a:solidFill>
                  <a:srgbClr val="5FAB46"/>
                </a:solidFill>
                <a:latin typeface="Arial Narrow"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3200" b="1" i="0" u="none" strike="noStrike" kern="0" cap="none" spc="0" normalizeH="0" baseline="0" noProof="0" dirty="0">
              <a:ln>
                <a:noFill/>
              </a:ln>
              <a:solidFill>
                <a:srgbClr val="5FAB46"/>
              </a:solidFill>
              <a:effectLst/>
              <a:uLnTx/>
              <a:uFillTx/>
              <a:latin typeface="Arial Narrow" pitchFamily="34" charset="0"/>
              <a:ea typeface="+mj-ea"/>
              <a:cs typeface="+mj-cs"/>
            </a:endParaRPr>
          </a:p>
        </p:txBody>
      </p:sp>
      <p:cxnSp>
        <p:nvCxnSpPr>
          <p:cNvPr id="8" name="Straight Connector 7"/>
          <p:cNvCxnSpPr/>
          <p:nvPr userDrawn="1"/>
        </p:nvCxnSpPr>
        <p:spPr>
          <a:xfrm>
            <a:off x="0" y="1124744"/>
            <a:ext cx="9144000" cy="0"/>
          </a:xfrm>
          <a:prstGeom prst="line">
            <a:avLst/>
          </a:prstGeom>
          <a:ln w="38100">
            <a:solidFill>
              <a:srgbClr val="5FAB46"/>
            </a:solidFill>
          </a:ln>
        </p:spPr>
        <p:style>
          <a:lnRef idx="1">
            <a:schemeClr val="accent1"/>
          </a:lnRef>
          <a:fillRef idx="0">
            <a:schemeClr val="accent1"/>
          </a:fillRef>
          <a:effectRef idx="0">
            <a:schemeClr val="accent1"/>
          </a:effectRef>
          <a:fontRef idx="minor">
            <a:schemeClr val="tx1"/>
          </a:fontRef>
        </p:style>
      </p:cxnSp>
      <p:pic>
        <p:nvPicPr>
          <p:cNvPr id="9" name="Picture 8" descr="The Outward Bound Trust_MidGreen_Logo_RGB.jpg"/>
          <p:cNvPicPr>
            <a:picLocks noChangeAspect="1"/>
          </p:cNvPicPr>
          <p:nvPr userDrawn="1"/>
        </p:nvPicPr>
        <p:blipFill>
          <a:blip r:embed="rId2" cstate="print"/>
          <a:stretch>
            <a:fillRect/>
          </a:stretch>
        </p:blipFill>
        <p:spPr>
          <a:xfrm>
            <a:off x="6993880" y="0"/>
            <a:ext cx="2150120" cy="1013220"/>
          </a:xfrm>
          <a:prstGeom prst="rect">
            <a:avLst/>
          </a:prstGeom>
        </p:spPr>
      </p:pic>
      <p:sp>
        <p:nvSpPr>
          <p:cNvPr id="10" name="Content Placeholder 2"/>
          <p:cNvSpPr>
            <a:spLocks noGrp="1"/>
          </p:cNvSpPr>
          <p:nvPr>
            <p:ph idx="1" hasCustomPrompt="1"/>
          </p:nvPr>
        </p:nvSpPr>
        <p:spPr>
          <a:xfrm>
            <a:off x="467544" y="1700808"/>
            <a:ext cx="8280920" cy="4525963"/>
          </a:xfrm>
        </p:spPr>
        <p:txBody>
          <a:bodyPr>
            <a:normAutofit/>
          </a:bodyPr>
          <a:lstStyle>
            <a:lvl1pPr>
              <a:buFont typeface="Symbol" pitchFamily="18" charset="2"/>
              <a:buChar char="-"/>
              <a:defRPr sz="2800" b="0" i="0" baseline="0">
                <a:solidFill>
                  <a:schemeClr val="tx1"/>
                </a:solidFill>
                <a:latin typeface="Georgia" pitchFamily="18" charset="0"/>
              </a:defRPr>
            </a:lvl1pPr>
            <a:lvl2pPr>
              <a:defRPr sz="2000" baseline="0">
                <a:solidFill>
                  <a:schemeClr val="tx1"/>
                </a:solidFill>
              </a:defRPr>
            </a:lvl2pPr>
          </a:lstStyle>
          <a:p>
            <a:pPr lvl="0"/>
            <a:r>
              <a:rPr lang="en-GB" dirty="0" smtClean="0"/>
              <a:t>Bullet point 1</a:t>
            </a:r>
          </a:p>
          <a:p>
            <a:pPr lvl="1"/>
            <a:r>
              <a:rPr lang="en-GB" dirty="0" smtClean="0"/>
              <a:t>RJCUIE</a:t>
            </a:r>
          </a:p>
          <a:p>
            <a:pPr lvl="1"/>
            <a:endParaRPr lang="en-GB" dirty="0" smtClean="0"/>
          </a:p>
          <a:p>
            <a:pPr lvl="0"/>
            <a:endParaRPr lang="en-GB" dirty="0" smtClean="0"/>
          </a:p>
          <a:p>
            <a:pPr lvl="0"/>
            <a:r>
              <a:rPr lang="en-GB" dirty="0" smtClean="0"/>
              <a:t>Bullet point 2</a:t>
            </a:r>
          </a:p>
          <a:p>
            <a:pPr lvl="0"/>
            <a:endParaRPr lang="en-GB" dirty="0" smtClean="0"/>
          </a:p>
          <a:p>
            <a:pPr lvl="0"/>
            <a:r>
              <a:rPr lang="en-GB" dirty="0" smtClean="0"/>
              <a:t>Bullet point 3</a:t>
            </a:r>
            <a:endParaRPr lang="en-GB" dirty="0"/>
          </a:p>
        </p:txBody>
      </p:sp>
    </p:spTree>
  </p:cSld>
  <p:clrMapOvr>
    <a:masterClrMapping/>
  </p:clrMapOvr>
  <p:transition advClick="0" advTm="2000">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251520" y="332656"/>
            <a:ext cx="4608512"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defRPr sz="2800" b="1">
                <a:solidFill>
                  <a:srgbClr val="5FAB46"/>
                </a:solidFill>
                <a:latin typeface="Arial Narrow" pitchFamily="34" charset="0"/>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3200" b="1" i="0" u="none" strike="noStrike" kern="0" cap="none" spc="0" normalizeH="0" baseline="0" noProof="0" dirty="0">
              <a:ln>
                <a:noFill/>
              </a:ln>
              <a:solidFill>
                <a:srgbClr val="5FAB46"/>
              </a:solidFill>
              <a:effectLst/>
              <a:uLnTx/>
              <a:uFillTx/>
              <a:latin typeface="Arial Narrow" pitchFamily="34" charset="0"/>
              <a:ea typeface="+mj-ea"/>
              <a:cs typeface="+mj-cs"/>
            </a:endParaRPr>
          </a:p>
        </p:txBody>
      </p:sp>
      <p:cxnSp>
        <p:nvCxnSpPr>
          <p:cNvPr id="8" name="Straight Connector 7"/>
          <p:cNvCxnSpPr/>
          <p:nvPr userDrawn="1"/>
        </p:nvCxnSpPr>
        <p:spPr>
          <a:xfrm>
            <a:off x="0" y="1124744"/>
            <a:ext cx="9144000" cy="0"/>
          </a:xfrm>
          <a:prstGeom prst="line">
            <a:avLst/>
          </a:prstGeom>
          <a:ln w="38100">
            <a:solidFill>
              <a:srgbClr val="5FAB46"/>
            </a:solidFill>
          </a:ln>
        </p:spPr>
        <p:style>
          <a:lnRef idx="1">
            <a:schemeClr val="accent1"/>
          </a:lnRef>
          <a:fillRef idx="0">
            <a:schemeClr val="accent1"/>
          </a:fillRef>
          <a:effectRef idx="0">
            <a:schemeClr val="accent1"/>
          </a:effectRef>
          <a:fontRef idx="minor">
            <a:schemeClr val="tx1"/>
          </a:fontRef>
        </p:style>
      </p:cxnSp>
      <p:pic>
        <p:nvPicPr>
          <p:cNvPr id="9" name="Picture 8" descr="The Outward Bound Trust_MidGreen_Logo_RGB.jpg"/>
          <p:cNvPicPr>
            <a:picLocks noChangeAspect="1"/>
          </p:cNvPicPr>
          <p:nvPr userDrawn="1"/>
        </p:nvPicPr>
        <p:blipFill>
          <a:blip r:embed="rId2" cstate="print"/>
          <a:stretch>
            <a:fillRect/>
          </a:stretch>
        </p:blipFill>
        <p:spPr>
          <a:xfrm>
            <a:off x="6993880" y="0"/>
            <a:ext cx="2150120" cy="1013220"/>
          </a:xfrm>
          <a:prstGeom prst="rect">
            <a:avLst/>
          </a:prstGeom>
        </p:spPr>
      </p:pic>
      <p:sp>
        <p:nvSpPr>
          <p:cNvPr id="10" name="Content Placeholder 2"/>
          <p:cNvSpPr>
            <a:spLocks noGrp="1"/>
          </p:cNvSpPr>
          <p:nvPr>
            <p:ph idx="1" hasCustomPrompt="1"/>
          </p:nvPr>
        </p:nvSpPr>
        <p:spPr>
          <a:xfrm>
            <a:off x="467544" y="1700808"/>
            <a:ext cx="8280920" cy="4525963"/>
          </a:xfrm>
        </p:spPr>
        <p:txBody>
          <a:bodyPr>
            <a:normAutofit/>
          </a:bodyPr>
          <a:lstStyle>
            <a:lvl1pPr>
              <a:buFont typeface="Symbol" pitchFamily="18" charset="2"/>
              <a:buChar char="-"/>
              <a:defRPr sz="2800" b="0" i="0" baseline="0">
                <a:solidFill>
                  <a:schemeClr val="tx1"/>
                </a:solidFill>
                <a:latin typeface="Georgia" pitchFamily="18" charset="0"/>
              </a:defRPr>
            </a:lvl1pPr>
            <a:lvl2pPr>
              <a:defRPr sz="2000" baseline="0">
                <a:solidFill>
                  <a:schemeClr val="tx1"/>
                </a:solidFill>
              </a:defRPr>
            </a:lvl2pPr>
          </a:lstStyle>
          <a:p>
            <a:pPr lvl="0"/>
            <a:r>
              <a:rPr lang="en-GB" dirty="0" smtClean="0"/>
              <a:t>Bullet point 1</a:t>
            </a:r>
          </a:p>
          <a:p>
            <a:pPr lvl="1"/>
            <a:r>
              <a:rPr lang="en-GB" dirty="0" smtClean="0"/>
              <a:t>RJCUIE</a:t>
            </a:r>
          </a:p>
          <a:p>
            <a:pPr lvl="1"/>
            <a:endParaRPr lang="en-GB" dirty="0" smtClean="0"/>
          </a:p>
          <a:p>
            <a:pPr lvl="0"/>
            <a:endParaRPr lang="en-GB" dirty="0" smtClean="0"/>
          </a:p>
          <a:p>
            <a:pPr lvl="0"/>
            <a:r>
              <a:rPr lang="en-GB" dirty="0" smtClean="0"/>
              <a:t>Bullet point 2</a:t>
            </a:r>
          </a:p>
          <a:p>
            <a:pPr lvl="0"/>
            <a:endParaRPr lang="en-GB" dirty="0" smtClean="0"/>
          </a:p>
          <a:p>
            <a:pPr lvl="0"/>
            <a:r>
              <a:rPr lang="en-GB" dirty="0" smtClean="0"/>
              <a:t>Bullet point 3</a:t>
            </a:r>
            <a:endParaRPr lang="en-GB" dirty="0"/>
          </a:p>
        </p:txBody>
      </p:sp>
    </p:spTree>
  </p:cSld>
  <p:clrMapOvr>
    <a:masterClrMapping/>
  </p:clrMapOvr>
  <p:transition advClick="0" advTm="2000">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520" y="332656"/>
            <a:ext cx="4608512" cy="576064"/>
          </a:xfrm>
          <a:prstGeom prst="rect">
            <a:avLst/>
          </a:prstGeom>
        </p:spPr>
        <p:txBody>
          <a:bodyPr/>
          <a:lstStyle>
            <a:lvl1pPr algn="l">
              <a:defRPr sz="3200" b="1" baseline="0">
                <a:solidFill>
                  <a:srgbClr val="5FAB46"/>
                </a:solidFill>
                <a:latin typeface="Arial Narrow" pitchFamily="34" charset="0"/>
              </a:defRPr>
            </a:lvl1pPr>
          </a:lstStyle>
          <a:p>
            <a:r>
              <a:rPr lang="en-US" dirty="0" smtClean="0"/>
              <a:t>SLIDE TITLE</a:t>
            </a:r>
            <a:endParaRPr lang="en-GB" dirty="0"/>
          </a:p>
        </p:txBody>
      </p:sp>
      <p:sp>
        <p:nvSpPr>
          <p:cNvPr id="3" name="Content Placeholder 2"/>
          <p:cNvSpPr>
            <a:spLocks noGrp="1"/>
          </p:cNvSpPr>
          <p:nvPr>
            <p:ph idx="1" hasCustomPrompt="1"/>
          </p:nvPr>
        </p:nvSpPr>
        <p:spPr>
          <a:xfrm>
            <a:off x="467544" y="1700808"/>
            <a:ext cx="8280920" cy="4525963"/>
          </a:xfrm>
        </p:spPr>
        <p:txBody>
          <a:bodyPr>
            <a:normAutofit/>
          </a:bodyPr>
          <a:lstStyle>
            <a:lvl1pPr>
              <a:buFont typeface="Symbol" pitchFamily="18" charset="2"/>
              <a:buChar char="-"/>
              <a:defRPr sz="2800" b="0" baseline="0">
                <a:latin typeface="Georgia" pitchFamily="18" charset="0"/>
              </a:defRPr>
            </a:lvl1pPr>
            <a:lvl2pPr>
              <a:defRPr sz="2000" baseline="0"/>
            </a:lvl2pPr>
          </a:lstStyle>
          <a:p>
            <a:pPr lvl="0"/>
            <a:r>
              <a:rPr lang="en-GB" dirty="0" smtClean="0"/>
              <a:t>Bullet point 1</a:t>
            </a:r>
          </a:p>
          <a:p>
            <a:pPr lvl="1"/>
            <a:endParaRPr lang="en-GB" dirty="0" smtClean="0"/>
          </a:p>
          <a:p>
            <a:pPr lvl="0"/>
            <a:endParaRPr lang="en-GB" dirty="0" smtClean="0"/>
          </a:p>
          <a:p>
            <a:pPr lvl="0"/>
            <a:r>
              <a:rPr lang="en-GB" dirty="0" smtClean="0"/>
              <a:t>Bullet point 2</a:t>
            </a:r>
          </a:p>
          <a:p>
            <a:pPr lvl="1"/>
            <a:endParaRPr lang="en-GB" dirty="0" smtClean="0"/>
          </a:p>
          <a:p>
            <a:pPr lvl="0"/>
            <a:endParaRPr lang="en-GB" dirty="0" smtClean="0"/>
          </a:p>
          <a:p>
            <a:pPr lvl="0"/>
            <a:r>
              <a:rPr lang="en-GB" dirty="0" smtClean="0"/>
              <a:t>Bullet point 3</a:t>
            </a:r>
            <a:endParaRPr lang="en-GB" dirty="0"/>
          </a:p>
        </p:txBody>
      </p:sp>
      <p:cxnSp>
        <p:nvCxnSpPr>
          <p:cNvPr id="8" name="Straight Connector 7"/>
          <p:cNvCxnSpPr/>
          <p:nvPr userDrawn="1"/>
        </p:nvCxnSpPr>
        <p:spPr>
          <a:xfrm>
            <a:off x="0" y="1124744"/>
            <a:ext cx="9144000" cy="0"/>
          </a:xfrm>
          <a:prstGeom prst="line">
            <a:avLst/>
          </a:prstGeom>
          <a:ln w="38100">
            <a:solidFill>
              <a:srgbClr val="5FAB46"/>
            </a:solidFill>
          </a:ln>
        </p:spPr>
        <p:style>
          <a:lnRef idx="1">
            <a:schemeClr val="accent1"/>
          </a:lnRef>
          <a:fillRef idx="0">
            <a:schemeClr val="accent1"/>
          </a:fillRef>
          <a:effectRef idx="0">
            <a:schemeClr val="accent1"/>
          </a:effectRef>
          <a:fontRef idx="minor">
            <a:schemeClr val="tx1"/>
          </a:fontRef>
        </p:style>
      </p:cxnSp>
      <p:pic>
        <p:nvPicPr>
          <p:cNvPr id="6" name="Picture 5" descr="The Outward Bound Trust_MidGreen_Logo_RGB.jpg"/>
          <p:cNvPicPr>
            <a:picLocks noChangeAspect="1"/>
          </p:cNvPicPr>
          <p:nvPr userDrawn="1"/>
        </p:nvPicPr>
        <p:blipFill>
          <a:blip r:embed="rId2" cstate="print"/>
          <a:stretch>
            <a:fillRect/>
          </a:stretch>
        </p:blipFill>
        <p:spPr>
          <a:xfrm>
            <a:off x="6993880" y="0"/>
            <a:ext cx="2150120" cy="1013220"/>
          </a:xfrm>
          <a:prstGeom prst="rect">
            <a:avLst/>
          </a:prstGeom>
        </p:spPr>
      </p:pic>
    </p:spTree>
  </p:cSld>
  <p:clrMapOvr>
    <a:masterClrMapping/>
  </p:clrMapOvr>
  <p:transition advClick="0" advTm="2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5" name="Footer Placeholder 4"/>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6" name="Slide Number Placeholder 5"/>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3A395189-C8E5-43DA-99C6-A4FE7E84B31D}" type="slidenum">
              <a:rPr lang="en-GB"/>
              <a:pPr>
                <a:defRPr/>
              </a:pPr>
              <a:t>‹#›</a:t>
            </a:fld>
            <a:endParaRPr lang="en-GB"/>
          </a:p>
        </p:txBody>
      </p:sp>
    </p:spTree>
  </p:cSld>
  <p:clrMapOvr>
    <a:masterClrMapping/>
  </p:clrMapOvr>
  <p:transition advClick="0" advTm="2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7" name="Slide Number Placeholder 6"/>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E247C09E-40E3-4F87-9D58-7EE763ACA750}" type="slidenum">
              <a:rPr lang="en-GB"/>
              <a:pPr>
                <a:defRPr/>
              </a:pPr>
              <a:t>‹#›</a:t>
            </a:fld>
            <a:endParaRPr lang="en-GB"/>
          </a:p>
        </p:txBody>
      </p:sp>
    </p:spTree>
  </p:cSld>
  <p:clrMapOvr>
    <a:masterClrMapping/>
  </p:clrMapOvr>
  <p:transition advClick="0" advTm="2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8" name="Footer Placeholder 7"/>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9" name="Slide Number Placeholder 8"/>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537B4CB5-438F-4A1B-ACF2-80BCBA9D9C27}" type="slidenum">
              <a:rPr lang="en-GB"/>
              <a:pPr>
                <a:defRPr/>
              </a:pPr>
              <a:t>‹#›</a:t>
            </a:fld>
            <a:endParaRPr lang="en-GB"/>
          </a:p>
        </p:txBody>
      </p:sp>
    </p:spTree>
  </p:cSld>
  <p:clrMapOvr>
    <a:masterClrMapping/>
  </p:clrMapOvr>
  <p:transition advClick="0" advTm="2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4" name="Footer Placeholder 3"/>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5" name="Slide Number Placeholder 4"/>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A7E4818E-8AC8-4173-A138-409C45C0B2F2}" type="slidenum">
              <a:rPr lang="en-GB"/>
              <a:pPr>
                <a:defRPr/>
              </a:pPr>
              <a:t>‹#›</a:t>
            </a:fld>
            <a:endParaRPr lang="en-GB"/>
          </a:p>
        </p:txBody>
      </p:sp>
    </p:spTree>
  </p:cSld>
  <p:clrMapOvr>
    <a:masterClrMapping/>
  </p:clrMapOvr>
  <p:transition advClick="0" advTm="2000">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xfrm>
            <a:off x="457200" y="6245225"/>
            <a:ext cx="2133600" cy="476250"/>
          </a:xfrm>
          <a:prstGeom prst="rect">
            <a:avLst/>
          </a:prstGeom>
        </p:spPr>
        <p:txBody>
          <a:bodyPr/>
          <a:lstStyle>
            <a:lvl1pPr>
              <a:defRPr>
                <a:latin typeface="Arial" charset="0"/>
                <a:cs typeface="Arial" charset="0"/>
              </a:defRPr>
            </a:lvl1pPr>
          </a:lstStyle>
          <a:p>
            <a:pPr>
              <a:defRPr/>
            </a:pPr>
            <a:endParaRPr lang="en-GB"/>
          </a:p>
        </p:txBody>
      </p:sp>
      <p:sp>
        <p:nvSpPr>
          <p:cNvPr id="3" name="Footer Placeholder 2"/>
          <p:cNvSpPr>
            <a:spLocks noGrp="1" noChangeArrowheads="1"/>
          </p:cNvSpPr>
          <p:nvPr>
            <p:ph type="ftr" sz="quarter" idx="11"/>
          </p:nvPr>
        </p:nvSpPr>
        <p:spPr>
          <a:xfrm>
            <a:off x="3124200" y="6245225"/>
            <a:ext cx="2895600" cy="476250"/>
          </a:xfrm>
          <a:prstGeom prst="rect">
            <a:avLst/>
          </a:prstGeom>
        </p:spPr>
        <p:txBody>
          <a:bodyPr/>
          <a:lstStyle>
            <a:lvl1pPr>
              <a:defRPr>
                <a:latin typeface="Arial" charset="0"/>
                <a:cs typeface="Arial" charset="0"/>
              </a:defRPr>
            </a:lvl1pPr>
          </a:lstStyle>
          <a:p>
            <a:pPr>
              <a:defRPr/>
            </a:pPr>
            <a:endParaRPr lang="en-GB"/>
          </a:p>
        </p:txBody>
      </p:sp>
      <p:sp>
        <p:nvSpPr>
          <p:cNvPr id="4" name="Slide Number Placeholder 3"/>
          <p:cNvSpPr>
            <a:spLocks noGrp="1" noChangeArrowheads="1"/>
          </p:cNvSpPr>
          <p:nvPr>
            <p:ph type="sldNum" sz="quarter" idx="12"/>
          </p:nvPr>
        </p:nvSpPr>
        <p:spPr>
          <a:xfrm>
            <a:off x="6553200" y="6245225"/>
            <a:ext cx="2133600" cy="476250"/>
          </a:xfrm>
          <a:prstGeom prst="rect">
            <a:avLst/>
          </a:prstGeom>
        </p:spPr>
        <p:txBody>
          <a:bodyPr/>
          <a:lstStyle>
            <a:lvl1pPr>
              <a:defRPr>
                <a:latin typeface="Arial" charset="0"/>
                <a:cs typeface="Arial" charset="0"/>
              </a:defRPr>
            </a:lvl1pPr>
          </a:lstStyle>
          <a:p>
            <a:pPr>
              <a:defRPr/>
            </a:pPr>
            <a:fld id="{BE15AC6D-6BE6-4D02-A0ED-9F9F0DB36371}" type="slidenum">
              <a:rPr lang="en-GB"/>
              <a:pPr>
                <a:defRPr/>
              </a:pPr>
              <a:t>‹#›</a:t>
            </a:fld>
            <a:endParaRPr lang="en-GB"/>
          </a:p>
        </p:txBody>
      </p:sp>
    </p:spTree>
  </p:cSld>
  <p:clrMapOvr>
    <a:masterClrMapping/>
  </p:clrMapOvr>
  <p:transition advClick="0" advTm="2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65200" y="1854200"/>
            <a:ext cx="7893050" cy="4429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PowerPoint single column text slide</a:t>
            </a:r>
            <a:endParaRPr lang="en-GB" dirty="0" smtClean="0"/>
          </a:p>
        </p:txBody>
      </p:sp>
      <p:sp>
        <p:nvSpPr>
          <p:cNvPr id="1027" name="Rectangle 3"/>
          <p:cNvSpPr>
            <a:spLocks noGrp="1" noChangeArrowheads="1"/>
          </p:cNvSpPr>
          <p:nvPr>
            <p:ph type="body" idx="1"/>
          </p:nvPr>
        </p:nvSpPr>
        <p:spPr bwMode="auto">
          <a:xfrm>
            <a:off x="965200" y="2598738"/>
            <a:ext cx="7893050" cy="362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p:txBody>
      </p:sp>
    </p:spTree>
  </p:cSld>
  <p:clrMap bg1="lt1" tx1="dk1" bg2="lt2" tx2="dk2" accent1="accent1" accent2="accent2" accent3="accent3" accent4="accent4" accent5="accent5" accent6="accent6" hlink="hlink" folHlink="folHlink"/>
  <p:sldLayoutIdLst>
    <p:sldLayoutId id="2147483840" r:id="rId1"/>
    <p:sldLayoutId id="2147483852" r:id="rId2"/>
    <p:sldLayoutId id="2147483839" r:id="rId3"/>
    <p:sldLayoutId id="2147483851"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Lst>
  <p:transition advClick="0" advTm="2000">
    <p:fade thruBlk="1"/>
  </p:transition>
  <p:timing>
    <p:tnLst>
      <p:par>
        <p:cTn id="1" dur="indefinite" restart="never" nodeType="tmRoot"/>
      </p:par>
    </p:tnLst>
  </p:timing>
  <p:txStyles>
    <p:titleStyle>
      <a:lvl1pPr algn="l" rtl="0" eaLnBrk="0" fontAlgn="base" hangingPunct="0">
        <a:spcBef>
          <a:spcPct val="0"/>
        </a:spcBef>
        <a:spcAft>
          <a:spcPct val="0"/>
        </a:spcAft>
        <a:defRPr sz="3200" b="1" baseline="0">
          <a:solidFill>
            <a:srgbClr val="558322"/>
          </a:solidFill>
          <a:latin typeface="Arial Narrow" pitchFamily="34" charset="0"/>
          <a:ea typeface="+mj-ea"/>
          <a:cs typeface="+mj-cs"/>
        </a:defRPr>
      </a:lvl1pPr>
      <a:lvl2pPr algn="l" rtl="0" eaLnBrk="0" fontAlgn="base" hangingPunct="0">
        <a:spcBef>
          <a:spcPct val="0"/>
        </a:spcBef>
        <a:spcAft>
          <a:spcPct val="0"/>
        </a:spcAft>
        <a:defRPr sz="2000">
          <a:solidFill>
            <a:srgbClr val="558322"/>
          </a:solidFill>
          <a:latin typeface="Arial" charset="0"/>
          <a:cs typeface="Arial" charset="0"/>
        </a:defRPr>
      </a:lvl2pPr>
      <a:lvl3pPr algn="l" rtl="0" eaLnBrk="0" fontAlgn="base" hangingPunct="0">
        <a:spcBef>
          <a:spcPct val="0"/>
        </a:spcBef>
        <a:spcAft>
          <a:spcPct val="0"/>
        </a:spcAft>
        <a:defRPr sz="2000">
          <a:solidFill>
            <a:srgbClr val="558322"/>
          </a:solidFill>
          <a:latin typeface="Arial" charset="0"/>
          <a:cs typeface="Arial" charset="0"/>
        </a:defRPr>
      </a:lvl3pPr>
      <a:lvl4pPr algn="l" rtl="0" eaLnBrk="0" fontAlgn="base" hangingPunct="0">
        <a:spcBef>
          <a:spcPct val="0"/>
        </a:spcBef>
        <a:spcAft>
          <a:spcPct val="0"/>
        </a:spcAft>
        <a:defRPr sz="2000">
          <a:solidFill>
            <a:srgbClr val="558322"/>
          </a:solidFill>
          <a:latin typeface="Arial" charset="0"/>
          <a:cs typeface="Arial" charset="0"/>
        </a:defRPr>
      </a:lvl4pPr>
      <a:lvl5pPr algn="l" rtl="0" eaLnBrk="0" fontAlgn="base" hangingPunct="0">
        <a:spcBef>
          <a:spcPct val="0"/>
        </a:spcBef>
        <a:spcAft>
          <a:spcPct val="0"/>
        </a:spcAft>
        <a:defRPr sz="2000">
          <a:solidFill>
            <a:srgbClr val="55832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180975" indent="-180975" algn="l" rtl="0" eaLnBrk="0" fontAlgn="base" hangingPunct="0">
        <a:spcBef>
          <a:spcPct val="20000"/>
        </a:spcBef>
        <a:spcAft>
          <a:spcPct val="0"/>
        </a:spcAft>
        <a:buFont typeface="Arial" pitchFamily="34" charset="0"/>
        <a:buAutoNum type="arabicPeriod"/>
        <a:defRPr sz="2800" b="1" baseline="0">
          <a:solidFill>
            <a:srgbClr val="558322"/>
          </a:solidFill>
          <a:latin typeface="Georgia" pitchFamily="18" charset="0"/>
          <a:ea typeface="+mn-ea"/>
          <a:cs typeface="+mn-cs"/>
        </a:defRPr>
      </a:lvl1pPr>
      <a:lvl2pPr marL="180975" indent="276225" algn="l" rtl="0" eaLnBrk="0" fontAlgn="base" hangingPunct="0">
        <a:spcBef>
          <a:spcPct val="20000"/>
        </a:spcBef>
        <a:spcAft>
          <a:spcPct val="0"/>
        </a:spcAft>
        <a:buChar char="–"/>
        <a:defRPr sz="1200">
          <a:solidFill>
            <a:srgbClr val="3C2C1D"/>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vimeo.com/65634119"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rot="16200000" flipV="1">
            <a:off x="0" y="-2286000"/>
            <a:ext cx="9144000" cy="9144000"/>
          </a:xfrm>
          <a:prstGeom prst="rtTriangle">
            <a:avLst/>
          </a:prstGeom>
          <a:solidFill>
            <a:srgbClr val="F7F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1916832"/>
            <a:ext cx="5760640" cy="3108543"/>
          </a:xfrm>
          <a:prstGeom prst="rect">
            <a:avLst/>
          </a:prstGeom>
          <a:noFill/>
        </p:spPr>
        <p:txBody>
          <a:bodyPr wrap="square" rtlCol="0">
            <a:spAutoFit/>
          </a:bodyPr>
          <a:lstStyle/>
          <a:p>
            <a:r>
              <a:rPr lang="en-GB" sz="2800" b="1" dirty="0" smtClean="0">
                <a:solidFill>
                  <a:srgbClr val="5ABD19"/>
                </a:solidFill>
                <a:latin typeface="Arial Narrow" pitchFamily="34" charset="0"/>
              </a:rPr>
              <a:t>AGENDA</a:t>
            </a:r>
          </a:p>
          <a:p>
            <a:endParaRPr lang="en-GB" sz="2800" b="1" dirty="0" smtClean="0">
              <a:latin typeface="Arial Narrow" pitchFamily="34" charset="0"/>
            </a:endParaRPr>
          </a:p>
          <a:p>
            <a:pPr>
              <a:buFont typeface="Georgia" pitchFamily="18" charset="0"/>
              <a:buChar char="–"/>
              <a:defRPr/>
            </a:pPr>
            <a:r>
              <a:rPr lang="en-GB" sz="2800" dirty="0" smtClean="0">
                <a:latin typeface="Georgia" pitchFamily="18" charset="0"/>
              </a:rPr>
              <a:t> Overview of The Trust</a:t>
            </a:r>
          </a:p>
          <a:p>
            <a:pPr>
              <a:buFont typeface="Georgia" pitchFamily="18" charset="0"/>
              <a:buChar char="–"/>
              <a:defRPr/>
            </a:pPr>
            <a:r>
              <a:rPr lang="en-GB" sz="2800" dirty="0" smtClean="0">
                <a:latin typeface="Georgia" pitchFamily="18" charset="0"/>
              </a:rPr>
              <a:t> How we link with CU</a:t>
            </a:r>
          </a:p>
          <a:p>
            <a:pPr>
              <a:buFont typeface="Georgia" pitchFamily="18" charset="0"/>
              <a:buChar char="–"/>
              <a:defRPr/>
            </a:pPr>
            <a:r>
              <a:rPr lang="en-GB" sz="2800" dirty="0" smtClean="0">
                <a:latin typeface="Georgia" pitchFamily="18" charset="0"/>
              </a:rPr>
              <a:t> How we link with Social Action </a:t>
            </a:r>
          </a:p>
          <a:p>
            <a:pPr>
              <a:buFont typeface="Georgia" pitchFamily="18" charset="0"/>
              <a:buChar char="–"/>
              <a:defRPr/>
            </a:pPr>
            <a:r>
              <a:rPr lang="en-GB" sz="2800" dirty="0" smtClean="0">
                <a:latin typeface="Georgia" pitchFamily="18" charset="0"/>
              </a:rPr>
              <a:t> Summary</a:t>
            </a:r>
          </a:p>
          <a:p>
            <a:endParaRPr lang="en-GB" sz="2800" b="1" dirty="0">
              <a:latin typeface="Arial Narrow" pitchFamily="34" charset="0"/>
            </a:endParaRPr>
          </a:p>
        </p:txBody>
      </p:sp>
      <p:sp>
        <p:nvSpPr>
          <p:cNvPr id="7" name="Isosceles Triangle 6"/>
          <p:cNvSpPr/>
          <p:nvPr/>
        </p:nvSpPr>
        <p:spPr>
          <a:xfrm rot="5400000">
            <a:off x="-225000" y="1925808"/>
            <a:ext cx="900000" cy="450000"/>
          </a:xfrm>
          <a:prstGeom prst="triangle">
            <a:avLst/>
          </a:prstGeom>
          <a:solidFill>
            <a:srgbClr val="5AB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secondary.gif"/>
          <p:cNvPicPr>
            <a:picLocks noChangeAspect="1"/>
          </p:cNvPicPr>
          <p:nvPr/>
        </p:nvPicPr>
        <p:blipFill>
          <a:blip r:embed="rId3" cstate="print"/>
          <a:stretch>
            <a:fillRect/>
          </a:stretch>
        </p:blipFill>
        <p:spPr>
          <a:xfrm>
            <a:off x="2286000" y="0"/>
            <a:ext cx="6858000" cy="6858000"/>
          </a:xfrm>
          <a:prstGeom prst="rect">
            <a:avLst/>
          </a:prstGeom>
        </p:spPr>
      </p:pic>
      <p:pic>
        <p:nvPicPr>
          <p:cNvPr id="8" name="Picture 7" descr="The Outward Bound Trust_MidGreen_Logo_RGB.png"/>
          <p:cNvPicPr>
            <a:picLocks noChangeAspect="1"/>
          </p:cNvPicPr>
          <p:nvPr/>
        </p:nvPicPr>
        <p:blipFill>
          <a:blip r:embed="rId4" cstate="print"/>
          <a:stretch>
            <a:fillRect/>
          </a:stretch>
        </p:blipFill>
        <p:spPr>
          <a:xfrm>
            <a:off x="251520" y="260648"/>
            <a:ext cx="1874729" cy="689667"/>
          </a:xfrm>
          <a:prstGeom prst="rect">
            <a:avLst/>
          </a:prstGeom>
        </p:spPr>
      </p:pic>
    </p:spTree>
  </p:cSld>
  <p:clrMapOvr>
    <a:masterClrMapping/>
  </p:clrMapOvr>
  <p:transition advClick="0" advTm="200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8715" y="308628"/>
            <a:ext cx="5880422" cy="584775"/>
          </a:xfrm>
          <a:prstGeom prst="rect">
            <a:avLst/>
          </a:prstGeom>
        </p:spPr>
        <p:txBody>
          <a:bodyPr wrap="square">
            <a:spAutoFit/>
          </a:bodyPr>
          <a:lstStyle/>
          <a:p>
            <a:r>
              <a:rPr lang="en-GB" sz="3200" b="1" dirty="0" smtClean="0">
                <a:solidFill>
                  <a:srgbClr val="5FAA46"/>
                </a:solidFill>
                <a:latin typeface="Arial Narrow" pitchFamily="34" charset="0"/>
              </a:rPr>
              <a:t>GET IN TOUCH </a:t>
            </a:r>
            <a:endParaRPr lang="en-GB" sz="3200"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3376" y="1507205"/>
            <a:ext cx="587692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6590" y="2457951"/>
            <a:ext cx="4114800"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713" y="3163804"/>
            <a:ext cx="4054031" cy="2499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7943335"/>
      </p:ext>
    </p:extLst>
  </p:cSld>
  <p:clrMapOvr>
    <a:masterClrMapping/>
  </p:clrMapOvr>
  <p:transition advClick="0" advTm="2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descr="loch-eil-exped-403.JPG"/>
          <p:cNvPicPr>
            <a:picLocks noChangeAspect="1"/>
          </p:cNvPicPr>
          <p:nvPr/>
        </p:nvPicPr>
        <p:blipFill>
          <a:blip r:embed="rId3" cstate="print"/>
          <a:srcRect l="3484" r="6464"/>
          <a:stretch>
            <a:fillRect/>
          </a:stretch>
        </p:blipFill>
        <p:spPr bwMode="auto">
          <a:xfrm>
            <a:off x="0" y="0"/>
            <a:ext cx="9144000" cy="6858000"/>
          </a:xfrm>
          <a:prstGeom prst="rect">
            <a:avLst/>
          </a:prstGeom>
          <a:noFill/>
          <a:ln w="9525">
            <a:noFill/>
            <a:miter lim="800000"/>
            <a:headEnd/>
            <a:tailEnd/>
          </a:ln>
        </p:spPr>
      </p:pic>
      <p:sp>
        <p:nvSpPr>
          <p:cNvPr id="9" name="Title 8"/>
          <p:cNvSpPr>
            <a:spLocks noGrp="1"/>
          </p:cNvSpPr>
          <p:nvPr>
            <p:ph type="title"/>
          </p:nvPr>
        </p:nvSpPr>
        <p:spPr>
          <a:xfrm>
            <a:off x="150472" y="2824261"/>
            <a:ext cx="8744199" cy="1845308"/>
          </a:xfrm>
        </p:spPr>
        <p:txBody>
          <a:bodyPr/>
          <a:lstStyle/>
          <a:p>
            <a:pPr algn="ctr"/>
            <a:r>
              <a:rPr lang="en-GB" dirty="0" smtClean="0">
                <a:solidFill>
                  <a:schemeClr val="bg1"/>
                </a:solidFill>
              </a:rPr>
              <a:t>OUR MISSION: </a:t>
            </a:r>
            <a:br>
              <a:rPr lang="en-GB" dirty="0" smtClean="0">
                <a:solidFill>
                  <a:schemeClr val="bg1"/>
                </a:solidFill>
              </a:rPr>
            </a:br>
            <a:r>
              <a:rPr lang="en-GB" dirty="0" smtClean="0">
                <a:solidFill>
                  <a:schemeClr val="bg1"/>
                </a:solidFill>
              </a:rPr>
              <a:t>“TO UNLOCK THE POTENTIAL OF YOUNG PEOPLE THROUGH DISCOVERY AND ADVENTURE IN THE WILD”</a:t>
            </a:r>
            <a:endParaRPr lang="en-GB" dirty="0">
              <a:solidFill>
                <a:schemeClr val="bg1"/>
              </a:solidFill>
            </a:endParaRPr>
          </a:p>
        </p:txBody>
      </p:sp>
    </p:spTree>
  </p:cSld>
  <p:clrMapOvr>
    <a:masterClrMapping/>
  </p:clrMapOvr>
  <p:transition advClick="0" advTm="200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rot="16200000" flipV="1">
            <a:off x="0" y="-2286000"/>
            <a:ext cx="9144000" cy="9144000"/>
          </a:xfrm>
          <a:prstGeom prst="rtTriangle">
            <a:avLst/>
          </a:prstGeom>
          <a:solidFill>
            <a:srgbClr val="F7F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1916832"/>
            <a:ext cx="5760640" cy="1200329"/>
          </a:xfrm>
          <a:prstGeom prst="rect">
            <a:avLst/>
          </a:prstGeom>
          <a:noFill/>
        </p:spPr>
        <p:txBody>
          <a:bodyPr wrap="square" rtlCol="0">
            <a:spAutoFit/>
          </a:bodyPr>
          <a:lstStyle/>
          <a:p>
            <a:r>
              <a:rPr lang="en-GB" sz="3600" b="1" dirty="0" smtClean="0">
                <a:solidFill>
                  <a:srgbClr val="5ABD19"/>
                </a:solidFill>
                <a:latin typeface="Arial Narrow" pitchFamily="34" charset="0"/>
              </a:rPr>
              <a:t>VIDEO </a:t>
            </a:r>
            <a:endParaRPr lang="en-GB" sz="3600" b="1" dirty="0" smtClean="0">
              <a:solidFill>
                <a:srgbClr val="5ABD19"/>
              </a:solidFill>
              <a:latin typeface="Arial Narrow" pitchFamily="34" charset="0"/>
            </a:endParaRPr>
          </a:p>
          <a:p>
            <a:r>
              <a:rPr lang="en-GB" sz="3600" b="1" dirty="0">
                <a:solidFill>
                  <a:srgbClr val="5ABD19"/>
                </a:solidFill>
                <a:latin typeface="Arial Narrow" pitchFamily="34" charset="0"/>
              </a:rPr>
              <a:t>Outward </a:t>
            </a:r>
            <a:r>
              <a:rPr lang="en-GB" sz="3600" b="1" dirty="0">
                <a:solidFill>
                  <a:srgbClr val="5ABD19"/>
                </a:solidFill>
                <a:latin typeface="Arial Narrow" pitchFamily="34" charset="0"/>
              </a:rPr>
              <a:t>Bound </a:t>
            </a:r>
            <a:r>
              <a:rPr lang="en-GB" sz="3600" b="1" dirty="0" smtClean="0">
                <a:solidFill>
                  <a:srgbClr val="5ABD19"/>
                </a:solidFill>
                <a:latin typeface="Arial Narrow" pitchFamily="34" charset="0"/>
              </a:rPr>
              <a:t>BLP</a:t>
            </a:r>
            <a:endParaRPr lang="en-GB" sz="3600" b="1" dirty="0">
              <a:solidFill>
                <a:srgbClr val="5ABD19"/>
              </a:solidFill>
              <a:latin typeface="Arial Narrow" pitchFamily="34" charset="0"/>
            </a:endParaRPr>
          </a:p>
        </p:txBody>
      </p:sp>
      <p:sp>
        <p:nvSpPr>
          <p:cNvPr id="7" name="Isosceles Triangle 6"/>
          <p:cNvSpPr/>
          <p:nvPr/>
        </p:nvSpPr>
        <p:spPr>
          <a:xfrm rot="5400000">
            <a:off x="-225000" y="1925808"/>
            <a:ext cx="900000" cy="450000"/>
          </a:xfrm>
          <a:prstGeom prst="triangle">
            <a:avLst/>
          </a:prstGeom>
          <a:solidFill>
            <a:srgbClr val="5AB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secondary.gif"/>
          <p:cNvPicPr>
            <a:picLocks noChangeAspect="1"/>
          </p:cNvPicPr>
          <p:nvPr/>
        </p:nvPicPr>
        <p:blipFill>
          <a:blip r:embed="rId3" cstate="print"/>
          <a:stretch>
            <a:fillRect/>
          </a:stretch>
        </p:blipFill>
        <p:spPr>
          <a:xfrm>
            <a:off x="2286000" y="0"/>
            <a:ext cx="6858000" cy="6858000"/>
          </a:xfrm>
          <a:prstGeom prst="rect">
            <a:avLst/>
          </a:prstGeom>
        </p:spPr>
      </p:pic>
      <p:pic>
        <p:nvPicPr>
          <p:cNvPr id="8" name="Picture 7" descr="The Outward Bound Trust_MidGreen_Logo_RGB.png"/>
          <p:cNvPicPr>
            <a:picLocks noChangeAspect="1"/>
          </p:cNvPicPr>
          <p:nvPr/>
        </p:nvPicPr>
        <p:blipFill>
          <a:blip r:embed="rId4" cstate="print"/>
          <a:stretch>
            <a:fillRect/>
          </a:stretch>
        </p:blipFill>
        <p:spPr>
          <a:xfrm>
            <a:off x="251520" y="260648"/>
            <a:ext cx="1874729" cy="689667"/>
          </a:xfrm>
          <a:prstGeom prst="rect">
            <a:avLst/>
          </a:prstGeom>
        </p:spPr>
      </p:pic>
    </p:spTree>
    <p:extLst>
      <p:ext uri="{BB962C8B-B14F-4D97-AF65-F5344CB8AC3E}">
        <p14:creationId xmlns:p14="http://schemas.microsoft.com/office/powerpoint/2010/main" val="3320228340"/>
      </p:ext>
    </p:extLst>
  </p:cSld>
  <p:clrMapOvr>
    <a:masterClrMapping/>
  </p:clrMapOvr>
  <p:transition advClick="0" advTm="2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9100020.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advClick="0" advTm="2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10.10.1.26\mark_photos\Loch Eil May 08\low resolution\ob-loch-eil-208_172.JPG"/>
          <p:cNvPicPr>
            <a:picLocks noChangeAspect="1" noChangeArrowheads="1"/>
          </p:cNvPicPr>
          <p:nvPr/>
        </p:nvPicPr>
        <p:blipFill>
          <a:blip r:embed="rId3" cstate="print"/>
          <a:srcRect l="10027"/>
          <a:stretch>
            <a:fillRect/>
          </a:stretch>
        </p:blipFill>
        <p:spPr bwMode="auto">
          <a:xfrm>
            <a:off x="-9525" y="0"/>
            <a:ext cx="9153525" cy="6858000"/>
          </a:xfrm>
          <a:prstGeom prst="rect">
            <a:avLst/>
          </a:prstGeom>
          <a:noFill/>
          <a:ln w="9525">
            <a:noFill/>
            <a:miter lim="800000"/>
            <a:headEnd/>
            <a:tailEnd/>
          </a:ln>
        </p:spPr>
      </p:pic>
    </p:spTree>
  </p:cSld>
  <p:clrMapOvr>
    <a:masterClrMapping/>
  </p:clrMapOvr>
  <p:transition advClick="0" advTm="2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6" descr="\\10.10.1.26\mark_photos\Ullswater 2008\low resolution\IMG_0417.jpg"/>
          <p:cNvPicPr>
            <a:picLocks noChangeAspect="1" noChangeArrowheads="1"/>
          </p:cNvPicPr>
          <p:nvPr/>
        </p:nvPicPr>
        <p:blipFill>
          <a:blip r:embed="rId3" cstate="print"/>
          <a:srcRect l="1031" t="336" r="9874"/>
          <a:stretch>
            <a:fillRect/>
          </a:stretch>
        </p:blipFill>
        <p:spPr bwMode="auto">
          <a:xfrm>
            <a:off x="0" y="0"/>
            <a:ext cx="9144000" cy="6862763"/>
          </a:xfrm>
          <a:prstGeom prst="rect">
            <a:avLst/>
          </a:prstGeom>
          <a:noFill/>
          <a:ln w="9525">
            <a:noFill/>
            <a:miter lim="800000"/>
            <a:headEnd/>
            <a:tailEnd/>
          </a:ln>
        </p:spPr>
      </p:pic>
    </p:spTree>
  </p:cSld>
  <p:clrMapOvr>
    <a:masterClrMapping/>
  </p:clrMapOvr>
  <p:transition advClick="0" advTm="2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67296" y="325338"/>
            <a:ext cx="8229600" cy="441403"/>
          </a:xfrm>
        </p:spPr>
        <p:txBody>
          <a:bodyPr/>
          <a:lstStyle/>
          <a:p>
            <a:r>
              <a:rPr lang="en-GB" sz="2800" dirty="0" smtClean="0">
                <a:solidFill>
                  <a:srgbClr val="5FAA46"/>
                </a:solidFill>
              </a:rPr>
              <a:t/>
            </a:r>
            <a:br>
              <a:rPr lang="en-GB" sz="2800" dirty="0" smtClean="0">
                <a:solidFill>
                  <a:srgbClr val="5FAA46"/>
                </a:solidFill>
              </a:rPr>
            </a:br>
            <a:r>
              <a:rPr lang="en-GB" sz="2800" dirty="0" smtClean="0">
                <a:solidFill>
                  <a:srgbClr val="5FAA46"/>
                </a:solidFill>
              </a:rPr>
              <a:t>CONNECTION TO CHILDREN’S UNIVERSITY?</a:t>
            </a:r>
            <a:endParaRPr lang="en-GB" sz="2800" dirty="0">
              <a:solidFill>
                <a:srgbClr val="5FAA46"/>
              </a:solidFill>
            </a:endParaRPr>
          </a:p>
        </p:txBody>
      </p:sp>
      <p:sp>
        <p:nvSpPr>
          <p:cNvPr id="7270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smtClean="0">
                <a:ln>
                  <a:noFill/>
                </a:ln>
                <a:solidFill>
                  <a:schemeClr val="tx1"/>
                </a:solidFill>
                <a:effectLst/>
                <a:latin typeface="Arial" pitchFamily="34" charset="0"/>
                <a:cs typeface="Arial" pitchFamily="34" charset="0"/>
              </a:rPr>
              <a:t/>
            </a:r>
            <a:br>
              <a:rPr kumimoji="0" lang="en-GB" sz="1800" b="0" i="0" u="none" strike="noStrike" cap="none" normalizeH="0" baseline="0" smtClean="0">
                <a:ln>
                  <a:noFill/>
                </a:ln>
                <a:solidFill>
                  <a:schemeClr val="tx1"/>
                </a:solidFill>
                <a:effectLst/>
                <a:latin typeface="Arial" pitchFamily="34" charset="0"/>
                <a:cs typeface="Arial" pitchFamily="34" charset="0"/>
              </a:rPr>
            </a:b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nvGraphicFramePr>
        <p:xfrm>
          <a:off x="162048" y="1269678"/>
          <a:ext cx="8831480" cy="5380557"/>
        </p:xfrm>
        <a:graphic>
          <a:graphicData uri="http://schemas.openxmlformats.org/drawingml/2006/table">
            <a:tbl>
              <a:tblPr firstRow="1" bandRow="1">
                <a:tableStyleId>{5C22544A-7EE6-4342-B048-85BDC9FD1C3A}</a:tableStyleId>
              </a:tblPr>
              <a:tblGrid>
                <a:gridCol w="4415740"/>
                <a:gridCol w="4415740"/>
              </a:tblGrid>
              <a:tr h="416941">
                <a:tc>
                  <a:txBody>
                    <a:bodyPr/>
                    <a:lstStyle/>
                    <a:p>
                      <a:r>
                        <a:rPr lang="en-GB" sz="2000" dirty="0" smtClean="0">
                          <a:solidFill>
                            <a:schemeClr val="bg1"/>
                          </a:solidFill>
                          <a:latin typeface="Georgia" pitchFamily="18" charset="0"/>
                        </a:rPr>
                        <a:t>CU</a:t>
                      </a:r>
                      <a:r>
                        <a:rPr lang="en-GB" sz="2000" baseline="0" dirty="0" smtClean="0">
                          <a:solidFill>
                            <a:schemeClr val="bg1"/>
                          </a:solidFill>
                          <a:latin typeface="Georgia" pitchFamily="18" charset="0"/>
                        </a:rPr>
                        <a:t> aims</a:t>
                      </a:r>
                      <a:endParaRPr lang="en-GB" sz="2000" dirty="0">
                        <a:solidFill>
                          <a:schemeClr val="bg1"/>
                        </a:solidFill>
                        <a:latin typeface="Georgia" pitchFamily="18" charset="0"/>
                      </a:endParaRPr>
                    </a:p>
                  </a:txBody>
                  <a:tcPr>
                    <a:solidFill>
                      <a:srgbClr val="5FAB46"/>
                    </a:solidFill>
                  </a:tcPr>
                </a:tc>
                <a:tc>
                  <a:txBody>
                    <a:bodyPr/>
                    <a:lstStyle/>
                    <a:p>
                      <a:r>
                        <a:rPr lang="en-GB" sz="2000" dirty="0" smtClean="0">
                          <a:solidFill>
                            <a:schemeClr val="bg1"/>
                          </a:solidFill>
                          <a:latin typeface="Georgia" pitchFamily="18" charset="0"/>
                        </a:rPr>
                        <a:t>OBT evidence</a:t>
                      </a:r>
                      <a:endParaRPr lang="en-GB" sz="2000" dirty="0">
                        <a:solidFill>
                          <a:schemeClr val="bg1"/>
                        </a:solidFill>
                        <a:latin typeface="Georgia" pitchFamily="18" charset="0"/>
                      </a:endParaRPr>
                    </a:p>
                  </a:txBody>
                  <a:tcPr>
                    <a:solidFill>
                      <a:srgbClr val="5FAB46"/>
                    </a:solidFill>
                  </a:tcPr>
                </a:tc>
              </a:tr>
              <a:tr h="1028074">
                <a:tc>
                  <a:txBody>
                    <a:bodyPr/>
                    <a:lstStyle/>
                    <a:p>
                      <a:r>
                        <a:rPr lang="en-GB" sz="2000" kern="1200" dirty="0" smtClean="0">
                          <a:solidFill>
                            <a:schemeClr val="bg1"/>
                          </a:solidFill>
                          <a:latin typeface="Georgia" pitchFamily="18" charset="0"/>
                          <a:ea typeface="+mn-ea"/>
                          <a:cs typeface="+mn-cs"/>
                        </a:rPr>
                        <a:t> Promote social mobility by providing high quality, exciting and innovative learning activities and experiences to children</a:t>
                      </a:r>
                      <a:endParaRPr lang="en-GB" sz="2000" dirty="0">
                        <a:solidFill>
                          <a:schemeClr val="bg1"/>
                        </a:solidFill>
                        <a:latin typeface="Georgia" pitchFamily="18" charset="0"/>
                      </a:endParaRPr>
                    </a:p>
                  </a:txBody>
                  <a:tcPr>
                    <a:solidFill>
                      <a:srgbClr val="5FAB46"/>
                    </a:solidFill>
                  </a:tcPr>
                </a:tc>
                <a:tc>
                  <a:txBody>
                    <a:bodyPr/>
                    <a:lstStyle/>
                    <a:p>
                      <a:r>
                        <a:rPr lang="en-GB" sz="2000" kern="1200" dirty="0" smtClean="0">
                          <a:solidFill>
                            <a:schemeClr val="bg1"/>
                          </a:solidFill>
                          <a:latin typeface="Georgia" pitchFamily="18" charset="0"/>
                          <a:ea typeface="+mn-ea"/>
                          <a:cs typeface="+mn-cs"/>
                        </a:rPr>
                        <a:t>See our video of </a:t>
                      </a:r>
                      <a:r>
                        <a:rPr lang="en-GB" sz="2000" u="sng" kern="1200" dirty="0" smtClean="0">
                          <a:solidFill>
                            <a:schemeClr val="bg1"/>
                          </a:solidFill>
                          <a:latin typeface="Georgia" pitchFamily="18" charset="0"/>
                          <a:ea typeface="+mn-ea"/>
                          <a:cs typeface="+mn-cs"/>
                          <a:hlinkClick r:id="rId3"/>
                        </a:rPr>
                        <a:t>Harriet</a:t>
                      </a:r>
                      <a:r>
                        <a:rPr lang="en-GB" sz="2000" kern="1200" dirty="0" smtClean="0">
                          <a:solidFill>
                            <a:schemeClr val="bg1"/>
                          </a:solidFill>
                          <a:latin typeface="Georgia" pitchFamily="18" charset="0"/>
                          <a:ea typeface="+mn-ea"/>
                          <a:cs typeface="+mn-cs"/>
                        </a:rPr>
                        <a:t> for a live example</a:t>
                      </a:r>
                      <a:endParaRPr lang="en-GB" sz="2000" dirty="0">
                        <a:solidFill>
                          <a:schemeClr val="bg1"/>
                        </a:solidFill>
                        <a:latin typeface="Georgia" pitchFamily="18" charset="0"/>
                      </a:endParaRPr>
                    </a:p>
                  </a:txBody>
                  <a:tcPr>
                    <a:solidFill>
                      <a:srgbClr val="5FAB46"/>
                    </a:solidFill>
                  </a:tcPr>
                </a:tc>
              </a:tr>
              <a:tr h="719652">
                <a:tc>
                  <a:txBody>
                    <a:bodyPr/>
                    <a:lstStyle/>
                    <a:p>
                      <a:r>
                        <a:rPr lang="en-GB" sz="2000" kern="1200" dirty="0" smtClean="0">
                          <a:solidFill>
                            <a:schemeClr val="bg1"/>
                          </a:solidFill>
                          <a:latin typeface="Georgia" pitchFamily="18" charset="0"/>
                          <a:ea typeface="+mn-ea"/>
                          <a:cs typeface="+mn-cs"/>
                        </a:rPr>
                        <a:t>Have an ambition to raise aspirations</a:t>
                      </a:r>
                      <a:endParaRPr lang="en-GB" sz="2000" dirty="0">
                        <a:solidFill>
                          <a:schemeClr val="bg1"/>
                        </a:solidFill>
                        <a:latin typeface="Georgia" pitchFamily="18" charset="0"/>
                      </a:endParaRPr>
                    </a:p>
                  </a:txBody>
                  <a:tcPr>
                    <a:solidFill>
                      <a:srgbClr val="5FAB4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bg1"/>
                          </a:solidFill>
                          <a:latin typeface="Georgia" pitchFamily="18" charset="0"/>
                          <a:ea typeface="+mn-ea"/>
                          <a:cs typeface="+mn-cs"/>
                        </a:rPr>
                        <a:t>83% of participants agreed “I think I will set myself higher goals in the future”</a:t>
                      </a:r>
                      <a:endParaRPr lang="en-GB" sz="2000" dirty="0">
                        <a:solidFill>
                          <a:schemeClr val="bg1"/>
                        </a:solidFill>
                        <a:latin typeface="Georgia" pitchFamily="18" charset="0"/>
                      </a:endParaRPr>
                    </a:p>
                  </a:txBody>
                  <a:tcPr>
                    <a:solidFill>
                      <a:srgbClr val="5FAB46"/>
                    </a:solidFill>
                  </a:tcPr>
                </a:tc>
              </a:tr>
              <a:tr h="1336496">
                <a:tc>
                  <a:txBody>
                    <a:bodyPr/>
                    <a:lstStyle/>
                    <a:p>
                      <a:r>
                        <a:rPr lang="en-GB" sz="2000" kern="1200" dirty="0" smtClean="0">
                          <a:solidFill>
                            <a:schemeClr val="bg1"/>
                          </a:solidFill>
                          <a:latin typeface="Georgia" pitchFamily="18" charset="0"/>
                          <a:ea typeface="+mn-ea"/>
                          <a:cs typeface="+mn-cs"/>
                        </a:rPr>
                        <a:t>Boost achievement and foster a love of learning, so that young people can make the most of their abilities and interests</a:t>
                      </a:r>
                      <a:endParaRPr lang="en-GB" sz="2000" dirty="0">
                        <a:solidFill>
                          <a:schemeClr val="bg1"/>
                        </a:solidFill>
                        <a:latin typeface="Georgia" pitchFamily="18" charset="0"/>
                      </a:endParaRPr>
                    </a:p>
                  </a:txBody>
                  <a:tcPr>
                    <a:solidFill>
                      <a:srgbClr val="5FAB46"/>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bg1"/>
                          </a:solidFill>
                          <a:latin typeface="Georgia" pitchFamily="18" charset="0"/>
                          <a:ea typeface="+mn-ea"/>
                          <a:cs typeface="+mn-cs"/>
                        </a:rPr>
                        <a:t>85% of teachers observed an improvement in their pupils’ attitudes towards learning</a:t>
                      </a:r>
                    </a:p>
                    <a:p>
                      <a:endParaRPr lang="en-GB" sz="2000" dirty="0">
                        <a:solidFill>
                          <a:schemeClr val="bg1"/>
                        </a:solidFill>
                        <a:latin typeface="Georgia" pitchFamily="18" charset="0"/>
                      </a:endParaRPr>
                    </a:p>
                  </a:txBody>
                  <a:tcPr>
                    <a:solidFill>
                      <a:srgbClr val="5FAB46"/>
                    </a:solidFill>
                  </a:tcPr>
                </a:tc>
              </a:tr>
              <a:tr h="1028074">
                <a:tc>
                  <a:txBody>
                    <a:bodyPr/>
                    <a:lstStyle/>
                    <a:p>
                      <a:r>
                        <a:rPr lang="en-GB" sz="2000" kern="1200" dirty="0" smtClean="0">
                          <a:solidFill>
                            <a:schemeClr val="bg1"/>
                          </a:solidFill>
                          <a:latin typeface="Georgia" pitchFamily="18" charset="0"/>
                          <a:ea typeface="+mn-ea"/>
                          <a:cs typeface="+mn-cs"/>
                        </a:rPr>
                        <a:t>Reach children and young people facing socio-economic and educational deprivation</a:t>
                      </a:r>
                      <a:endParaRPr lang="en-GB" sz="2000" dirty="0">
                        <a:solidFill>
                          <a:schemeClr val="bg1"/>
                        </a:solidFill>
                        <a:latin typeface="Georgia" pitchFamily="18" charset="0"/>
                      </a:endParaRPr>
                    </a:p>
                  </a:txBody>
                  <a:tcPr>
                    <a:solidFill>
                      <a:srgbClr val="5FAB46"/>
                    </a:solidFill>
                  </a:tcPr>
                </a:tc>
                <a:tc>
                  <a:txBody>
                    <a:bodyPr/>
                    <a:lstStyle/>
                    <a:p>
                      <a:r>
                        <a:rPr lang="en-GB" sz="2000" kern="1200" dirty="0" smtClean="0">
                          <a:solidFill>
                            <a:schemeClr val="bg1"/>
                          </a:solidFill>
                          <a:latin typeface="Georgia" pitchFamily="18" charset="0"/>
                          <a:ea typeface="+mn-ea"/>
                          <a:cs typeface="+mn-cs"/>
                        </a:rPr>
                        <a:t>69% of students that came on Outward Bound courses last year were supported by our bursary funding</a:t>
                      </a:r>
                      <a:endParaRPr lang="en-GB" sz="2000" dirty="0">
                        <a:solidFill>
                          <a:schemeClr val="bg1"/>
                        </a:solidFill>
                        <a:latin typeface="Georgia" pitchFamily="18" charset="0"/>
                      </a:endParaRPr>
                    </a:p>
                  </a:txBody>
                  <a:tcPr>
                    <a:solidFill>
                      <a:srgbClr val="5FAB46"/>
                    </a:solidFill>
                  </a:tcPr>
                </a:tc>
              </a:tr>
            </a:tbl>
          </a:graphicData>
        </a:graphic>
      </p:graphicFrame>
    </p:spTree>
  </p:cSld>
  <p:clrMapOvr>
    <a:masterClrMapping/>
  </p:clrMapOvr>
  <p:transition advClick="0" advTm="200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GB" dirty="0" smtClean="0"/>
              <a:t> Outward Bound</a:t>
            </a:r>
            <a:r>
              <a:rPr lang="en-GB" baseline="30000" dirty="0" smtClean="0"/>
              <a:t>®</a:t>
            </a:r>
            <a:r>
              <a:rPr lang="en-GB" dirty="0" smtClean="0"/>
              <a:t> course content:</a:t>
            </a:r>
          </a:p>
          <a:p>
            <a:pPr lvl="0"/>
            <a:r>
              <a:rPr lang="en-GB" dirty="0" smtClean="0"/>
              <a:t>Working together – effective teamwork and communication </a:t>
            </a:r>
          </a:p>
          <a:p>
            <a:pPr lvl="0"/>
            <a:r>
              <a:rPr lang="en-GB" dirty="0" smtClean="0"/>
              <a:t>Completing an environmental project (that culminates in the achievement of the  “Discovery” level of the John Muir Award)</a:t>
            </a:r>
          </a:p>
          <a:p>
            <a:pPr lvl="0"/>
            <a:r>
              <a:rPr lang="en-GB" dirty="0" smtClean="0"/>
              <a:t>Leadership – taking responsibility, exploring behaviour and influence</a:t>
            </a:r>
          </a:p>
        </p:txBody>
      </p:sp>
      <p:sp>
        <p:nvSpPr>
          <p:cNvPr id="3" name="Rectangle 2"/>
          <p:cNvSpPr/>
          <p:nvPr/>
        </p:nvSpPr>
        <p:spPr>
          <a:xfrm>
            <a:off x="179408" y="-158235"/>
            <a:ext cx="6452886" cy="1077218"/>
          </a:xfrm>
          <a:prstGeom prst="rect">
            <a:avLst/>
          </a:prstGeom>
        </p:spPr>
        <p:txBody>
          <a:bodyPr wrap="square">
            <a:spAutoFit/>
          </a:bodyPr>
          <a:lstStyle/>
          <a:p>
            <a:r>
              <a:rPr lang="en-GB" sz="3200" b="1" dirty="0" smtClean="0">
                <a:solidFill>
                  <a:srgbClr val="5FAA46"/>
                </a:solidFill>
              </a:rPr>
              <a:t/>
            </a:r>
            <a:br>
              <a:rPr lang="en-GB" sz="3200" b="1" dirty="0" smtClean="0">
                <a:solidFill>
                  <a:srgbClr val="5FAA46"/>
                </a:solidFill>
              </a:rPr>
            </a:br>
            <a:r>
              <a:rPr lang="en-GB" sz="3200" b="1" dirty="0" smtClean="0">
                <a:solidFill>
                  <a:srgbClr val="5FAA46"/>
                </a:solidFill>
                <a:latin typeface="Arial Narrow" pitchFamily="34" charset="0"/>
              </a:rPr>
              <a:t>CONNECTION TO SOCIAL ACTION?</a:t>
            </a:r>
            <a:endParaRPr lang="en-GB" sz="3200" b="1" dirty="0">
              <a:latin typeface="Arial Narrow" pitchFamily="34" charset="0"/>
            </a:endParaRPr>
          </a:p>
        </p:txBody>
      </p:sp>
    </p:spTree>
  </p:cSld>
  <p:clrMapOvr>
    <a:masterClrMapping/>
  </p:clrMapOvr>
  <p:transition advClick="0" advTm="2000">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Triangle 3"/>
          <p:cNvSpPr/>
          <p:nvPr/>
        </p:nvSpPr>
        <p:spPr>
          <a:xfrm rot="16200000" flipV="1">
            <a:off x="0" y="-2286000"/>
            <a:ext cx="9144000" cy="9144000"/>
          </a:xfrm>
          <a:prstGeom prst="rtTriangle">
            <a:avLst/>
          </a:prstGeom>
          <a:solidFill>
            <a:srgbClr val="F7F8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39552" y="1916832"/>
            <a:ext cx="5760640" cy="1200329"/>
          </a:xfrm>
          <a:prstGeom prst="rect">
            <a:avLst/>
          </a:prstGeom>
          <a:noFill/>
        </p:spPr>
        <p:txBody>
          <a:bodyPr wrap="square" rtlCol="0">
            <a:spAutoFit/>
          </a:bodyPr>
          <a:lstStyle/>
          <a:p>
            <a:r>
              <a:rPr lang="en-GB" sz="3600" b="1" dirty="0" smtClean="0">
                <a:solidFill>
                  <a:srgbClr val="5ABD19"/>
                </a:solidFill>
                <a:latin typeface="Arial Narrow" pitchFamily="34" charset="0"/>
              </a:rPr>
              <a:t>VIDEO </a:t>
            </a:r>
            <a:endParaRPr lang="en-GB" sz="3600" b="1" dirty="0" smtClean="0">
              <a:solidFill>
                <a:srgbClr val="5ABD19"/>
              </a:solidFill>
              <a:latin typeface="Arial Narrow" pitchFamily="34" charset="0"/>
            </a:endParaRPr>
          </a:p>
          <a:p>
            <a:r>
              <a:rPr lang="en-GB" sz="3600" b="1" dirty="0">
                <a:solidFill>
                  <a:srgbClr val="5ABD19"/>
                </a:solidFill>
                <a:latin typeface="Arial Narrow" pitchFamily="34" charset="0"/>
              </a:rPr>
              <a:t>This </a:t>
            </a:r>
            <a:r>
              <a:rPr lang="en-GB" sz="3600" b="1" dirty="0">
                <a:solidFill>
                  <a:srgbClr val="5ABD19"/>
                </a:solidFill>
                <a:latin typeface="Arial Narrow" pitchFamily="34" charset="0"/>
              </a:rPr>
              <a:t>is </a:t>
            </a:r>
            <a:r>
              <a:rPr lang="en-GB" sz="3600" b="1" dirty="0">
                <a:solidFill>
                  <a:srgbClr val="5ABD19"/>
                </a:solidFill>
                <a:latin typeface="Arial Narrow" pitchFamily="34" charset="0"/>
              </a:rPr>
              <a:t>Harriet</a:t>
            </a:r>
            <a:endParaRPr lang="en-GB" sz="3600" b="1" dirty="0">
              <a:solidFill>
                <a:srgbClr val="5ABD19"/>
              </a:solidFill>
              <a:latin typeface="Arial Narrow" pitchFamily="34" charset="0"/>
            </a:endParaRPr>
          </a:p>
        </p:txBody>
      </p:sp>
      <p:sp>
        <p:nvSpPr>
          <p:cNvPr id="7" name="Isosceles Triangle 6"/>
          <p:cNvSpPr/>
          <p:nvPr/>
        </p:nvSpPr>
        <p:spPr>
          <a:xfrm rot="5400000">
            <a:off x="-225000" y="1925808"/>
            <a:ext cx="900000" cy="450000"/>
          </a:xfrm>
          <a:prstGeom prst="triangle">
            <a:avLst/>
          </a:prstGeom>
          <a:solidFill>
            <a:srgbClr val="5ABD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secondary.gif"/>
          <p:cNvPicPr>
            <a:picLocks noChangeAspect="1"/>
          </p:cNvPicPr>
          <p:nvPr/>
        </p:nvPicPr>
        <p:blipFill>
          <a:blip r:embed="rId3" cstate="print"/>
          <a:stretch>
            <a:fillRect/>
          </a:stretch>
        </p:blipFill>
        <p:spPr>
          <a:xfrm>
            <a:off x="2286000" y="0"/>
            <a:ext cx="6858000" cy="6858000"/>
          </a:xfrm>
          <a:prstGeom prst="rect">
            <a:avLst/>
          </a:prstGeom>
        </p:spPr>
      </p:pic>
      <p:pic>
        <p:nvPicPr>
          <p:cNvPr id="8" name="Picture 7" descr="The Outward Bound Trust_MidGreen_Logo_RGB.png"/>
          <p:cNvPicPr>
            <a:picLocks noChangeAspect="1"/>
          </p:cNvPicPr>
          <p:nvPr/>
        </p:nvPicPr>
        <p:blipFill>
          <a:blip r:embed="rId4" cstate="print"/>
          <a:stretch>
            <a:fillRect/>
          </a:stretch>
        </p:blipFill>
        <p:spPr>
          <a:xfrm>
            <a:off x="251520" y="260648"/>
            <a:ext cx="1874729" cy="689667"/>
          </a:xfrm>
          <a:prstGeom prst="rect">
            <a:avLst/>
          </a:prstGeom>
        </p:spPr>
      </p:pic>
    </p:spTree>
    <p:extLst>
      <p:ext uri="{BB962C8B-B14F-4D97-AF65-F5344CB8AC3E}">
        <p14:creationId xmlns:p14="http://schemas.microsoft.com/office/powerpoint/2010/main" val="3779939217"/>
      </p:ext>
    </p:extLst>
  </p:cSld>
  <p:clrMapOvr>
    <a:masterClrMapping/>
  </p:clrMapOvr>
  <p:transition advClick="0" advTm="2000">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1599</TotalTime>
  <Words>477</Words>
  <Application>Microsoft Office PowerPoint</Application>
  <PresentationFormat>On-screen Show (4:3)</PresentationFormat>
  <Paragraphs>53</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OUR MISSION:  “TO UNLOCK THE POTENTIAL OF YOUNG PEOPLE THROUGH DISCOVERY AND ADVENTURE IN THE WILD”</vt:lpstr>
      <vt:lpstr>PowerPoint Presentation</vt:lpstr>
      <vt:lpstr>PowerPoint Presentation</vt:lpstr>
      <vt:lpstr>PowerPoint Presentation</vt:lpstr>
      <vt:lpstr>PowerPoint Presentation</vt:lpstr>
      <vt:lpstr> CONNECTION TO CHILDREN’S UNIVERSITY?</vt:lpstr>
      <vt:lpstr>PowerPoint Presentation</vt:lpstr>
      <vt:lpstr>PowerPoint Presentation</vt:lpstr>
      <vt:lpstr>PowerPoint Presentation</vt:lpstr>
    </vt:vector>
  </TitlesOfParts>
  <Company>cchm:ping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digital2.cchm</dc:creator>
  <cp:lastModifiedBy>Penny Wolfe</cp:lastModifiedBy>
  <cp:revision>120</cp:revision>
  <dcterms:created xsi:type="dcterms:W3CDTF">2008-06-27T15:22:34Z</dcterms:created>
  <dcterms:modified xsi:type="dcterms:W3CDTF">2014-12-12T15:16:19Z</dcterms:modified>
</cp:coreProperties>
</file>